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70" r:id="rId10"/>
    <p:sldId id="264" r:id="rId11"/>
    <p:sldId id="265" r:id="rId12"/>
    <p:sldId id="267" r:id="rId13"/>
    <p:sldId id="272" r:id="rId14"/>
    <p:sldId id="269" r:id="rId15"/>
    <p:sldId id="268" r:id="rId16"/>
    <p:sldId id="271" r:id="rId17"/>
    <p:sldId id="273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7152C2-62A0-48CA-991C-2425C64DB59B}">
          <p14:sldIdLst>
            <p14:sldId id="256"/>
            <p14:sldId id="257"/>
            <p14:sldId id="259"/>
            <p14:sldId id="260"/>
            <p14:sldId id="261"/>
            <p14:sldId id="262"/>
            <p14:sldId id="263"/>
            <p14:sldId id="266"/>
            <p14:sldId id="270"/>
            <p14:sldId id="264"/>
            <p14:sldId id="265"/>
            <p14:sldId id="267"/>
            <p14:sldId id="272"/>
            <p14:sldId id="269"/>
            <p14:sldId id="268"/>
            <p14:sldId id="271"/>
            <p14:sldId id="273"/>
            <p14:sldId id="27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0T00:52:15.52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2573 100 24575,'-14'-1'0,"1"-1"0,0-1 0,0 0 0,0 0 0,0-1 0,-20-10 0,16 7 0,-1 0 0,-28-5 0,20 8 0,0 2 0,-27 1 0,31 1 0,1-1 0,-1 0 0,-39-9 0,8 0 0,-1 3 0,0 2 0,0 2 0,-85 7 0,16-1 0,14-5 0,-122 5 0,216 0 0,1 0 0,-1 1 0,1 0 0,0 1 0,-19 10 0,-18 6 0,4-6 0,15-5 0,0 0 0,1 2 0,0 2 0,1 0 0,-51 35 0,60-35 0,-1 0 0,-45 21 0,44-24 0,0 1 0,-37 26 0,33-19 0,-38 20 0,40-25 0,1 1 0,-36 28 0,-105 83 0,124-92 0,-64 71 0,91-89 0,1 1 0,1 1 0,0 0 0,2 1 0,0 0 0,1 0 0,-9 29 0,-8 21 0,18-51 0,1-1 0,1 0 0,1 1 0,1 0 0,-5 37 0,8 187 0,3-111 0,-1-112 0,1 1 0,1 0 0,6 21 0,6 45 0,-12-57 0,1 1 0,2-1 0,1-1 0,16 44 0,57 105 0,-62-148 0,0 0 0,30 34 0,0 1 0,-41-51 0,0 0 0,0 0 0,-2 1 0,1 0 0,3 19 0,-5-18 0,1 0 0,0-1 0,1 0 0,14 26 0,-11-25 0,-1 1 0,0 0 0,-1 0 0,-1 1 0,6 22 0,16 95 0,-19-84 0,21 150 0,-18-146 0,-7-28 0,0-1 0,2 0 0,17 40 0,-19-50 0,0 0 0,-1 1 0,-1-1 0,0 1 0,-1 0 0,-1 0 0,-1 30 0,0-25 0,0 0 0,2 1 0,7 34 0,29 154 0,-23-137 0,-8-34 0,25 74 0,-24-86 0,0 0 0,4 36 0,-1-3 0,-7-35 0,-1 1 0,0 44 0,-3-47 0,1 0 0,0 0 0,10 43 0,-3-34 0,-2 2 0,2 46 0,-5-41 0,10 48 0,2-21 0,-4 1 0,6 98 0,-17-79 0,-1-46 0,1 0 0,2 0 0,15 76 0,-12-90 0,-2 1 0,0 0 0,-2 48 0,-2-49 0,1 0 0,1-1 0,2 1 0,7 32 0,-3-23 0,-1 0 0,2 54 0,-7-60 0,2 1 0,1-1 0,1 1 0,13 40 0,-11-46 0,-1 1 0,-1-1 0,-1 1 0,-1 0 0,-2 48 0,3 14 0,11-1 0,-10-63 0,-1 0 0,2 32 0,-3-27 0,9 51 0,-6-51 0,4 54 0,-7-41 0,3 0 0,1-1 0,14 46 0,2 14 0,11 57 0,-4-2 0,-26-139 0,1 0 0,1 0 0,0 0 0,1-1 0,0 1 0,2-2 0,12 19 0,27 53 0,-41-73 0,0 0 0,1-1 0,1 0 0,14 17 0,13 18 0,-32-41 0,1 0 0,1 0 0,-1 0 0,1 0 0,0-1 0,0 0 0,0 0 0,1-1 0,0 0 0,0 0 0,13 5 0,5 0 0,1-1 0,31 5 0,14 4 0,4 6 0,-8-1 0,114 21 0,53-9 0,-78-5 0,-115-19 0,0-2 0,0-2 0,50 2 0,-64-10 0,0-1 0,0-1 0,-1-1 0,1-2 0,-1 0 0,40-18 0,-10 4 0,-28 14 0,0 1 0,1 1 0,0 2 0,0 1 0,0 1 0,50 4 0,-31 0 0,53-6 0,-17-12 0,-62 10 0,0 0 0,35-1 0,-28 3 0,49-9 0,-50 6 0,54-4 0,-37 7 0,44-9 0,-47 5 0,62-2 0,-72 7 0,63-11 0,-60 6 0,51-2 0,-50 8 0,19 0 0,102-15 0,-84 7 0,1 3 0,140 7 0,-80 2 0,-25-5 0,122 4 0,-147 13 0,-61-10 0,0 0 0,33 1 0,-45-6 0,66 2 0,89 14 0,-117-10 0,81-2 0,-4 0 0,-30 10 0,-63-8 0,53 4 0,-65-10 0,15 1 0,1 1 0,68 13 0,-54-7 0,0-3 0,1-1 0,101-7 0,-38 0 0,655 3 0,-732-1 0,67-13 0,-67 7 0,64-2 0,764 10 0,-842 0 0,0 2 0,40 9 0,-38-7 0,0 0 0,27 0 0,70-6 0,-73-1 0,0 3 0,0 1 0,50 10 0,-4 1 0,0-5 0,1-3 0,97-9 0,-27 1 0,472 3 0,-582-3 0,62-10 0,44-3 0,-117 12 0,-1-1 0,67-17 0,-70 12 0,0 2 0,86-5 0,-69 10 0,78-14 0,-54 5 0,-7-1 0,-51 7 0,0 2 0,35-2 0,-19 3 0,61-13 0,-28 4 0,1 0 0,-31 4 0,85-4 0,670 13 0,-767-2 0,1-2 0,36-9 0,-34 6 0,57-4 0,15 10-992,-55 1 988,0-2-1,1-2 1,58-12-1,42-5 1048,-49 8-1076,14 1 33,222 8 0,-165 6 0,475-3 0,-613-2 0,64-12 0,-60 8 0,52-3 0,88 11 0,89-5 0,-175-12 0,-68 9 0,1 2 0,28-2 0,113 8 0,64-4 0,-130-13 0,-64 9 0,67-4 0,-56 10 0,7 0 0,1-2 0,88-14 0,-76 7 0,0 3 0,1 3 0,78 6 0,-15 0 0,1291-3 0,-1401-2 0,-1 0 0,41-10 0,-38 7 0,-1 0 0,29 0 0,662 3 0,-347 4 0,-337-3 0,-1-2 0,33-8 0,44-4 0,464 12 0,-295 6 0,6723-3 0,-6976 1 0,0 2 0,40 8 0,-39-5 0,1-2 0,28 2 0,-33-5 0,16-1 0,0 2 0,66 13 0,-75-11 0,0 0 0,0-2 0,40-2 0,-42-1 0,-1 2 0,0 0 0,1 1 0,36 9 0,-12 4 0,-23-6 0,-1-1 0,1-2 0,1-1 0,42 3 0,-43-6 0,0 1 0,28 8 0,-27-6 0,53 5 0,-36-7 0,43 9 0,-46-5 0,61 2 0,-67-9 0,-1 1 0,1 1 0,57 13 0,-61-9 0,62 4 0,-58-7 0,49 9 0,-55-7 0,0-1 0,44 0 0,-42-3 0,-1 0 0,38 9 0,7 1 0,1-3 0,-1-3 0,112-8 0,-46 0 0,-91 5 0,-22-1 0,0-1 0,33-5 0,-53 4 0,1-1 0,-1 0 0,0-1 0,-1 0 0,1 0 0,0-1 0,-1 0 0,0 0 0,0-1 0,13-10 0,-2-3 0,-2 0 0,0-2 0,-1 0 0,-1 0 0,-1-2 0,-1 1 0,0-2 0,10-29 0,-17 40 0,42-75 0,-29 56 0,-2-1 0,18-45 0,-25 53 0,23-42 0,-20 42 0,18-43 0,49-182 0,-63 194 0,16-94 0,-8 31 0,-15 68 0,-7 34 0,0 1 0,1 0 0,0-1 0,1 2 0,13-27 0,-10 23 0,-1 0 0,-1-1 0,-1 0 0,0 0 0,2-34 0,1 8 0,32-141 0,-35 163 0,2 1 0,11-27 0,-11 34 0,-1-1 0,-1 0 0,0 0 0,-2-1 0,4-27 0,9-58 0,-10 74 0,4-58 0,-7 42 0,9-46 0,-5 48 0,2-61 0,-7 60 0,14-71 0,-2 23 0,-11 75 0,0 1 0,1-1 0,1 1 0,9-20 0,-7 20 0,-1-1 0,-1 0 0,6-29 0,4-30 0,-9 49 0,-1-1 0,2-29 0,8-61 0,-8 79 0,2-54 0,-7 66 0,1 0 0,8-30 0,-6 30 0,0-1 0,0-28 0,-7-138 0,5-79 0,11 168 0,-7 65 0,2-66 0,-8 79 0,-2-11 0,2 1 0,2 0 0,11-58 0,-6 45 0,-2-1 0,-2 1 0,-2-1 0,-6-60 0,1-4 0,5-17 0,-5-140 0,0 257 0,0 1 0,-1-1 0,-1 1 0,0-1 0,-1 2 0,0-1 0,-12-16 0,-14-34 0,14 24 0,-44-72 0,48 83 0,0-2 0,2 1 0,1-1 0,-8-36 0,-9-23 0,27 86 0,-9-27 0,-2 2 0,-21-41 0,23 48 0,1 0 0,0 0 0,2-1 0,1 0 0,-4-24 0,7 26 0,-2 0 0,0 1 0,-1-1 0,-1 1 0,0 1 0,-21-35 0,18 35 0,1 0 0,0 0 0,1-1 0,1 0 0,1-1 0,-5-24 0,-9-29 0,-40-85 0,38 99 0,18 45 0,-1 0 0,0 1 0,-1 0 0,-13-22 0,16 31 0,0 0 0,0 1 0,-1-1 0,1 1 0,-1-1 0,0 1 0,0 0 0,0 1 0,0-1 0,0 1 0,-1 0 0,1 0 0,-1 0 0,1 0 0,-1 1 0,0 0 0,0 0 0,-5-1 0,-58-2 0,-111 6 0,52 2 0,110-4 0,-6 1 0,-1-1 0,1 0 0,-1-2 0,1-1 0,0 0 0,0-2 0,0-1 0,-43-16 0,35 9 0,0 2 0,-1 2 0,-1 0 0,-44-4 0,-19-6 0,49 12 0,-1 1 0,-1 3 0,-92 6 0,35-1 0,16-3 0,-98 3 0,158 3 0,-1 1 0,-58 19 0,11 5 0,44-16 0,-68 18 0,-93 17 0,12 5 0,27-20 0,1-4 0,130-25 0,-1 2 0,1 1 0,-32 15 0,29-12 0,-58 17 0,-160 14 0,244-42 0,-128 28 0,92-17 0,-1-3 0,-64 6 0,25-14 0,55-1 0,0 1 0,-1 1 0,1 1 0,-43 9 0,34-5 0,0 0 0,0-2 0,0-2 0,-61-2 0,-38 2 0,47 12 0,61-8 0,-1-2 0,-31 2 0,-640-4 0,336-5 0,-384 3 0,719-1 0,1-2 0,-41-8 0,39 5 0,-1 2 0,-28-2 0,-180 8 0,-90-4 0,227-13 0,65 8 0,-56-3 0,58 10 0,-48-3 0,-81-11 0,97 7 0,-1 3 0,-66 5 0,-62-4 0,85-12 0,65 8 0,-54-3 0,-49 10 0,69 2 0,0-4 0,-101-15 0,2-16 0,107 24 0,-1 4 0,0 2 0,-76 6 0,12 0 0,-579-3 0,687-1 0,1-2 0,-41-8 0,39 5 0,-1 2 0,-28-2 0,8 5 0,-32-1 0,-90-13 0,140 10 0,-281-36 0,171 28-921,-82-4-951,158 13 1531,1-2 0,-64-15 0,58 9-73,-88-6 0,-142-12 172,-29-2 854,277 29-659,-48-10 0,-51-2 1210,-37 17-1189,-107-4 1173,209-13-672,60 10-9,0 0 0,-33-1 0,-350 5-255,192 3-211,184-4 0,-1-1 0,-35-8 0,-42-4 0,-439 12-491,281 5 326,232-2 144,-56 1-413,-162-20 0,184 11 377,-2 4 0,-92 5-1,-66-3-54,113-13 36,64 8 9,-68-3 0,-2465 9 1541,1213 3-909,-1079-2-565,2422 2 0,1 1 0,-47 11 0,21-3 0,3-2 0,4 0 0,0-2 0,-64 2 0,41-10 0,27 0 0,0 1 0,1 2 0,-1 2 0,-44 9 0,38-4 0,-1-3 0,0-3 0,0-1 0,-63-6 0,-2 1 0,100 3 0,0 1 0,0-1 0,0 0 0,-1-1 0,1-1 0,1 0 0,-1-1 0,0 0 0,0-1 0,-13-7 0,-5-3 0,-1 2 0,0 1 0,-1 1 0,-45-7 0,-81-7 0,107 16 0,-1 2 0,0 3 0,-92 6 0,31 0 0,75-4 0,0-2 0,-66-12 0,36 5 0,0 4 0,1 3 0,-83 6 0,17 0 0,-887-3 0,991-1 0,0-2 0,-36-8 0,33 4 0,-51-2 0,62 7 0,0-1 0,-28-7 0,-38-4 0,-13-2 0,75 10 0,0 1 0,-33-1 0,25 5 0,0-1 0,-62-13 0,45 7 0,-1 2 0,1 3 0,-99 6 0,37-1 0,14-3 0,-110 3 0,107 13 0,64-9 0,-67 4 0,-916-11 0,1009 0 0,0 0 0,0-1 0,0-1 0,0 0 0,0-1 0,1 0 0,-19-9 0,-16-5 0,19 11 0,0 2 0,-1 1 0,0 1 0,0 1 0,0 2 0,-42 5 0,-13-2 0,-39-3-1365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96ACD-C5A9-4042-93F6-3D149B35C18B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9602A-9EE8-46E2-ACE1-17C1EDFFD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work.</a:t>
            </a:r>
          </a:p>
          <a:p>
            <a:r>
              <a:rPr lang="en-US" dirty="0"/>
              <a:t>More control.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9602A-9EE8-46E2-ACE1-17C1EDFFD3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3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03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8464" y="2423160"/>
            <a:ext cx="5486400" cy="38862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0C55-2E11-4E7F-9EF8-868B07C6C42C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2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1" indent="-228600"/>
            <a:r>
              <a:rPr lang="en-US" dirty="0"/>
              <a:t>Second level</a:t>
            </a:r>
          </a:p>
          <a:p>
            <a:pPr marL="228600" lvl="2" indent="-228600"/>
            <a:r>
              <a:rPr lang="en-US" dirty="0"/>
              <a:t>Third level</a:t>
            </a:r>
          </a:p>
          <a:p>
            <a:pPr marL="228600" lvl="3" indent="-228600"/>
            <a:r>
              <a:rPr lang="en-US" dirty="0"/>
              <a:t>Fourth level</a:t>
            </a:r>
          </a:p>
          <a:p>
            <a:pPr marL="228600" lvl="4" indent="-228600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CAD-E19B-4A0F-866E-979EDEC4B525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85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4A14-E3E2-4038-B0C4-0EC5ECBDA17A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03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1396-E7F4-44BB-B3C1-CAADE8EE1BCB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9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3B70-0873-4F91-B20E-188F8FCBC95A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1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211-1BBF-43C8-98F1-415153382D43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37F1-4FE0-40C5-A1CC-AC65E60D9E3F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03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0F37310-2C84-4F72-97F3-ED5E52F7A674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74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73D-8BEF-4D11-A85D-4ADD8461D8CF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46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04D0A65-74B1-4258-9347-517577BEF7B0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6B54-ED46-4036-80F8-E8EFB102CB24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84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12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3D0D37D-152B-44E6-AB8F-60E41FE679D7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99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D62D-5EED-4798-9EBA-B6E1A9B98072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3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FCFE97D-4F8B-4270-9223-9617008B9FA3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2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5C-1F84-4585-9043-549E87BD77AE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91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1EB90F8-5A2D-4795-872B-662FE96339B2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72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A22F9C2-5647-4E58-BE9B-A16834D13FE3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67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B124E6D-88B1-474F-9E7C-C29F02FACC38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19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1C7E-4348-443E-B7C8-EE213DFF1CB1}" type="datetime1">
              <a:rPr lang="en-US" smtClean="0"/>
              <a:t>8/19/2025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76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8D-1BA0-4790-987D-651470CA8928}" type="datetime1">
              <a:rPr lang="en-US" smtClean="0"/>
              <a:t>8/19/2025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64B5AC7-D387-41BC-BBB6-F6DD0E8CACDB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8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8CD4B21-9C97-4358-8E22-9F49A31BDF6B}" type="datetime1">
              <a:rPr lang="en-US" smtClean="0"/>
              <a:t>8/19/2025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40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FABC-5F70-4DE9-8A42-1DE3D93319BF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14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32AAB-0859-49C5-9F81-D3744B520913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4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E27-EFA9-4706-B7B3-384BAC09CA5C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96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8527-6BF7-45BD-8E9C-2BDCA53716A3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50939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D2C4-0829-4B37-AFA9-97EED5EA275A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54867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53C-D70D-4D92-85A4-BE6E7FCC2830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03504"/>
            <a:ext cx="11201400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7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13978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22C3-A8C0-4CE4-AFAA-25D23CB3242F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907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6EAC-4E38-4BC4-964B-55A6571A4EBF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493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DDD8-66B1-484C-ABC1-3F6C2E131531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01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9771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0D73698-4765-4C7F-8C74-6EF048F95E94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0113" y="342900"/>
            <a:ext cx="5131133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116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76" y="5276088"/>
            <a:ext cx="9061704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828800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BEC5-37D0-4E5C-8671-D7D2A06BE21B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02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1F96B-ED98-BF55-D2B0-047000EF48E1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2093976"/>
            <a:ext cx="8695944" cy="2130552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FC37-12B5-4EB9-BB05-B5E210E93FF0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66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450699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F6F3-6829-4CDD-B3A1-8F321E27194A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50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148947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52C-AA1E-4738-883B-0336FAAA5DB1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8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56A5-925A-45AB-8491-C696F304662B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03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B41-9B9A-4653-8E8E-9D57A4983847}" type="datetime1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9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0A14-C874-4C11-943E-4B7AAF73B997}" type="datetime1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7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0914-BFFA-4E5B-B382-06A92C8508A8}" type="datetime1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709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5"/>
            <a:ext cx="3595634" cy="22128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823029"/>
            <a:ext cx="3309608" cy="3481355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E75D-2E4A-469A-9092-8B43711F5315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39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593592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02843" y="342901"/>
            <a:ext cx="7346258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FD38-01FF-4539-8A35-AB19E4D5C3A7}" type="datetime1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6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9A3EA51-69C4-4090-B98A-31CA47A2E35E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9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BFC-EF85-4C2B-8809-2F9E7D76A143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3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5FF-0F6F-4DB7-B5D6-9BF14E40F716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33933-AD95-42CF-A390-A7073FD506A1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9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0E307-C64C-483A-9485-A61D01D72197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36CA3-7064-4E52-B24E-E3CC37B36CB8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F469A-9BA4-41D9-A358-7174319CB857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11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2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6FCC-6E3D-B828-B2DA-67842C8EC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/>
          <a:p>
            <a:r>
              <a:rPr lang="en-US" dirty="0"/>
              <a:t>Self-Publishing Checklist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B8EB-390F-E54F-D8B8-0874AF165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/>
          <a:p>
            <a:r>
              <a:rPr lang="en-US" sz="3600" dirty="0"/>
              <a:t>by Pat Luther</a:t>
            </a:r>
          </a:p>
        </p:txBody>
      </p:sp>
      <p:pic>
        <p:nvPicPr>
          <p:cNvPr id="5" name="Picture Placeholder 4" descr="Two dogs lying on a bed&#10;&#10;AI-generated content may be incorrect.">
            <a:extLst>
              <a:ext uri="{FF2B5EF4-FFF2-40B4-BE49-F238E27FC236}">
                <a16:creationId xmlns:a16="http://schemas.microsoft.com/office/drawing/2014/main" id="{29691C7D-5FB4-13B9-28D1-F450E2E991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58"/>
          <a:stretch>
            <a:fillRect/>
          </a:stretch>
        </p:blipFill>
        <p:spPr>
          <a:xfrm>
            <a:off x="347472" y="343038"/>
            <a:ext cx="6257031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1725056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E63FE-D499-61CD-D9CF-5DBCC2E66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oster of a space ship&#10;&#10;AI-generated content may be incorrect.">
            <a:extLst>
              <a:ext uri="{FF2B5EF4-FFF2-40B4-BE49-F238E27FC236}">
                <a16:creationId xmlns:a16="http://schemas.microsoft.com/office/drawing/2014/main" id="{C94A2784-288E-4FBA-9B0E-D90C204DF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39" y="3252505"/>
            <a:ext cx="2599806" cy="3429001"/>
          </a:xfrm>
          <a:prstGeom prst="rect">
            <a:avLst/>
          </a:prstGeom>
        </p:spPr>
      </p:pic>
      <p:pic>
        <p:nvPicPr>
          <p:cNvPr id="35" name="Picture 34" descr="A cover of a book&#10;&#10;AI-generated content may be incorrect.">
            <a:extLst>
              <a:ext uri="{FF2B5EF4-FFF2-40B4-BE49-F238E27FC236}">
                <a16:creationId xmlns:a16="http://schemas.microsoft.com/office/drawing/2014/main" id="{67A6A9FD-2698-7D7B-C89D-2C974A8DB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05" y="3233688"/>
            <a:ext cx="2309280" cy="3466637"/>
          </a:xfrm>
          <a:prstGeom prst="rect">
            <a:avLst/>
          </a:prstGeom>
        </p:spPr>
      </p:pic>
      <p:pic>
        <p:nvPicPr>
          <p:cNvPr id="27" name="Picture 26" descr="A yellow cup of coffee with black text&#10;&#10;AI-generated content may be incorrect.">
            <a:extLst>
              <a:ext uri="{FF2B5EF4-FFF2-40B4-BE49-F238E27FC236}">
                <a16:creationId xmlns:a16="http://schemas.microsoft.com/office/drawing/2014/main" id="{D4154375-EA34-CC96-A232-1870EAAFB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21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164EE-2107-57E7-3F22-204144F5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371" y="2577316"/>
            <a:ext cx="1643873" cy="54160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Fiverr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F369E0-81C6-DD92-0F56-1063F9D4825A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1946CA-80C5-79B5-0E0E-D70BE7DA5433}"/>
              </a:ext>
            </a:extLst>
          </p:cNvPr>
          <p:cNvSpPr txBox="1">
            <a:spLocks/>
          </p:cNvSpPr>
          <p:nvPr/>
        </p:nvSpPr>
        <p:spPr>
          <a:xfrm>
            <a:off x="7137112" y="789209"/>
            <a:ext cx="5034384" cy="733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$300 - $1000 (or more)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C769C92-25B3-D909-4C20-A923E429C83E}"/>
              </a:ext>
            </a:extLst>
          </p:cNvPr>
          <p:cNvSpPr txBox="1">
            <a:spLocks/>
          </p:cNvSpPr>
          <p:nvPr/>
        </p:nvSpPr>
        <p:spPr>
          <a:xfrm>
            <a:off x="4555262" y="1659669"/>
            <a:ext cx="4801725" cy="915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Alternatives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9139BCC-5471-1C2D-FA91-41C0D7AC4469}"/>
              </a:ext>
            </a:extLst>
          </p:cNvPr>
          <p:cNvSpPr txBox="1">
            <a:spLocks/>
          </p:cNvSpPr>
          <p:nvPr/>
        </p:nvSpPr>
        <p:spPr>
          <a:xfrm>
            <a:off x="8992334" y="-199158"/>
            <a:ext cx="4092498" cy="1345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Cover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D0BD2F0-01A3-A58E-380B-9C2CB68ACC29}"/>
              </a:ext>
            </a:extLst>
          </p:cNvPr>
          <p:cNvSpPr txBox="1">
            <a:spLocks/>
          </p:cNvSpPr>
          <p:nvPr/>
        </p:nvSpPr>
        <p:spPr>
          <a:xfrm>
            <a:off x="7185427" y="3635781"/>
            <a:ext cx="1643873" cy="5416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Canva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402C527-5EEC-2141-C652-1A2CB28D6500}"/>
              </a:ext>
            </a:extLst>
          </p:cNvPr>
          <p:cNvSpPr txBox="1">
            <a:spLocks/>
          </p:cNvSpPr>
          <p:nvPr/>
        </p:nvSpPr>
        <p:spPr>
          <a:xfrm>
            <a:off x="8670806" y="2666856"/>
            <a:ext cx="3486612" cy="5416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Design your own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DD2D9F4-B95C-E635-E721-227C18734934}"/>
              </a:ext>
            </a:extLst>
          </p:cNvPr>
          <p:cNvSpPr txBox="1">
            <a:spLocks/>
          </p:cNvSpPr>
          <p:nvPr/>
        </p:nvSpPr>
        <p:spPr>
          <a:xfrm>
            <a:off x="7236286" y="4320328"/>
            <a:ext cx="5114153" cy="8324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Pre-made </a:t>
            </a:r>
          </a:p>
          <a:p>
            <a:r>
              <a:rPr lang="en-US" sz="3600" dirty="0"/>
              <a:t>cover sites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AEDAF32-725D-0854-F5C8-5F29A66E1057}"/>
              </a:ext>
            </a:extLst>
          </p:cNvPr>
          <p:cNvSpPr txBox="1">
            <a:spLocks/>
          </p:cNvSpPr>
          <p:nvPr/>
        </p:nvSpPr>
        <p:spPr>
          <a:xfrm>
            <a:off x="7665669" y="5155159"/>
            <a:ext cx="2869040" cy="9627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Free </a:t>
            </a:r>
          </a:p>
          <a:p>
            <a:r>
              <a:rPr lang="en-US" sz="3600" dirty="0"/>
              <a:t>stock images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D2DBCCA-F3FB-21DF-9607-D203F1D4AE46}"/>
              </a:ext>
            </a:extLst>
          </p:cNvPr>
          <p:cNvSpPr txBox="1">
            <a:spLocks/>
          </p:cNvSpPr>
          <p:nvPr/>
        </p:nvSpPr>
        <p:spPr>
          <a:xfrm>
            <a:off x="7236287" y="6117881"/>
            <a:ext cx="2019226" cy="5416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Bookbrush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81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0" grpId="0"/>
      <p:bldP spid="31" grpId="0"/>
      <p:bldP spid="32" grpId="0"/>
      <p:bldP spid="33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D03A3-3BED-D9C0-2D67-BD0387F74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9F7CC-3362-8CE6-CC00-3024162D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044" y="-47540"/>
            <a:ext cx="8664497" cy="1345283"/>
          </a:xfrm>
        </p:spPr>
        <p:txBody>
          <a:bodyPr>
            <a:normAutofit/>
          </a:bodyPr>
          <a:lstStyle/>
          <a:p>
            <a:r>
              <a:rPr lang="en-US" dirty="0"/>
              <a:t>Creating a Cover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78EF64-0960-0571-25BD-36007712E435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20" name="Picture 19" descr="A pink and blue envelope with text&#10;&#10;AI-generated content may be incorrect.">
            <a:extLst>
              <a:ext uri="{FF2B5EF4-FFF2-40B4-BE49-F238E27FC236}">
                <a16:creationId xmlns:a16="http://schemas.microsoft.com/office/drawing/2014/main" id="{B656DE36-C0BC-9182-1B3B-AFB83F147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" y="1949985"/>
            <a:ext cx="4793131" cy="3893253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5B9BEC86-8285-C139-F702-1B2FFECCB0C3}"/>
              </a:ext>
            </a:extLst>
          </p:cNvPr>
          <p:cNvSpPr/>
          <p:nvPr/>
        </p:nvSpPr>
        <p:spPr>
          <a:xfrm>
            <a:off x="5405542" y="3365467"/>
            <a:ext cx="825190" cy="4906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ok cover with a cup of coffee&#10;&#10;AI-generated content may be incorrect.">
            <a:extLst>
              <a:ext uri="{FF2B5EF4-FFF2-40B4-BE49-F238E27FC236}">
                <a16:creationId xmlns:a16="http://schemas.microsoft.com/office/drawing/2014/main" id="{3BB7A1F1-01E1-79AF-0DB6-82DD6CBF7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59" y="1949985"/>
            <a:ext cx="4866566" cy="38932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1EC07DE-67CD-303F-7CCF-B689773A76AA}"/>
              </a:ext>
            </a:extLst>
          </p:cNvPr>
          <p:cNvGrpSpPr/>
          <p:nvPr/>
        </p:nvGrpSpPr>
        <p:grpSpPr>
          <a:xfrm>
            <a:off x="970156" y="5040352"/>
            <a:ext cx="10173630" cy="1507963"/>
            <a:chOff x="970156" y="5040352"/>
            <a:chExt cx="10173630" cy="150796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702A4E1-BC90-4EFE-36B0-BC58C5C04B51}"/>
                </a:ext>
              </a:extLst>
            </p:cNvPr>
            <p:cNvSpPr txBox="1">
              <a:spLocks/>
            </p:cNvSpPr>
            <p:nvPr/>
          </p:nvSpPr>
          <p:spPr>
            <a:xfrm>
              <a:off x="970156" y="5923845"/>
              <a:ext cx="10173630" cy="6244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Page Count </a:t>
              </a:r>
            </a:p>
          </p:txBody>
        </p: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0C081B06-3A0D-EDEF-0214-1CFBFA56FFD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25244" y="5180251"/>
              <a:ext cx="911700" cy="63190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8D42BF-B532-EC26-E5E1-17A4E6DC63BD}"/>
              </a:ext>
            </a:extLst>
          </p:cNvPr>
          <p:cNvGrpSpPr/>
          <p:nvPr/>
        </p:nvGrpSpPr>
        <p:grpSpPr>
          <a:xfrm>
            <a:off x="4259766" y="5040352"/>
            <a:ext cx="2770161" cy="883491"/>
            <a:chOff x="4259766" y="5040352"/>
            <a:chExt cx="2770161" cy="883491"/>
          </a:xfrm>
        </p:grpSpPr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0ED3F6C5-D313-A5B0-65C2-374D73294C20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rot="16200000" flipV="1">
              <a:off x="4822798" y="4477324"/>
              <a:ext cx="259021" cy="1385078"/>
            </a:xfrm>
            <a:prstGeom prst="curvedConnector2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82886A6-CD6B-491A-9BB2-96CA9C5648AE}"/>
                </a:ext>
              </a:extLst>
            </p:cNvPr>
            <p:cNvSpPr txBox="1">
              <a:spLocks/>
            </p:cNvSpPr>
            <p:nvPr/>
          </p:nvSpPr>
          <p:spPr>
            <a:xfrm>
              <a:off x="4259766" y="5299373"/>
              <a:ext cx="2770161" cy="6244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Trim Size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BD2DA8-7C09-73FE-477F-772562CEA5F0}"/>
              </a:ext>
            </a:extLst>
          </p:cNvPr>
          <p:cNvGrpSpPr/>
          <p:nvPr/>
        </p:nvGrpSpPr>
        <p:grpSpPr>
          <a:xfrm>
            <a:off x="263911" y="2297151"/>
            <a:ext cx="10173630" cy="1884558"/>
            <a:chOff x="263911" y="2297151"/>
            <a:chExt cx="10173630" cy="1884558"/>
          </a:xfrm>
        </p:grpSpPr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6505A431-441F-B177-C276-642F036409A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4288" y="3317487"/>
              <a:ext cx="1260089" cy="468355"/>
            </a:xfrm>
            <a:prstGeom prst="curvedConnector3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AAD010DA-DF57-63C2-B1D2-512D0473D447}"/>
                </a:ext>
              </a:extLst>
            </p:cNvPr>
            <p:cNvSpPr txBox="1">
              <a:spLocks/>
            </p:cNvSpPr>
            <p:nvPr/>
          </p:nvSpPr>
          <p:spPr>
            <a:xfrm>
              <a:off x="263911" y="2297151"/>
              <a:ext cx="10173630" cy="6244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ISBN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065F54-DC9C-14FC-2554-1016ED6953A4}"/>
              </a:ext>
            </a:extLst>
          </p:cNvPr>
          <p:cNvGrpSpPr/>
          <p:nvPr/>
        </p:nvGrpSpPr>
        <p:grpSpPr>
          <a:xfrm>
            <a:off x="1517534" y="3104238"/>
            <a:ext cx="3132080" cy="1129025"/>
            <a:chOff x="1517534" y="3104238"/>
            <a:chExt cx="3132080" cy="1129025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30EB6155-EBD4-9DE6-4992-F0B7AB238555}"/>
                </a:ext>
              </a:extLst>
            </p:cNvPr>
            <p:cNvSpPr txBox="1">
              <a:spLocks/>
            </p:cNvSpPr>
            <p:nvPr/>
          </p:nvSpPr>
          <p:spPr>
            <a:xfrm>
              <a:off x="1517534" y="3104238"/>
              <a:ext cx="3132080" cy="6244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chemeClr val="bg1"/>
                  </a:solidFill>
                </a:rPr>
                <a:t>Price (optional)</a:t>
              </a:r>
            </a:p>
          </p:txBody>
        </p: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E3E74341-239A-D4E6-A6F3-2F79B5A349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43668" y="3654644"/>
              <a:ext cx="821472" cy="578619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04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F24BA-74DC-A96E-9D94-81385480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F2E1C-90A8-0BBF-C6F9-1A2A354F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127" y="100147"/>
            <a:ext cx="4457688" cy="1345283"/>
          </a:xfrm>
        </p:spPr>
        <p:txBody>
          <a:bodyPr>
            <a:normAutofit/>
          </a:bodyPr>
          <a:lstStyle/>
          <a:p>
            <a:r>
              <a:rPr lang="en-US" dirty="0"/>
              <a:t>Printing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95CBA9C-0596-D21E-4042-B31F8C606750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25C9025-7347-E33E-CFFF-8699083BE658}"/>
              </a:ext>
            </a:extLst>
          </p:cNvPr>
          <p:cNvSpPr txBox="1">
            <a:spLocks/>
          </p:cNvSpPr>
          <p:nvPr/>
        </p:nvSpPr>
        <p:spPr>
          <a:xfrm>
            <a:off x="306265" y="2612234"/>
            <a:ext cx="5789735" cy="33426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Ingram Spark (POD/most popular)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Small-batch printers (hundreds to thousands)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FA0864-118F-C4AF-791E-7D085A799561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2DBC8C79-0D80-2F1D-207E-3E773EBB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51" y="2554979"/>
            <a:ext cx="5683405" cy="42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3416-0260-F2D2-BE22-F62C0DE7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ell phone with a picture of a cup of coffee&#10;&#10;AI-generated content may be incorrect.">
            <a:extLst>
              <a:ext uri="{FF2B5EF4-FFF2-40B4-BE49-F238E27FC236}">
                <a16:creationId xmlns:a16="http://schemas.microsoft.com/office/drawing/2014/main" id="{2CB17A62-C2A9-2D03-E5F5-C5C42BFC9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90" y="183087"/>
            <a:ext cx="5789734" cy="6574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86EC5-8876-D3CA-3F96-2B4C229E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688" y="78101"/>
            <a:ext cx="4457688" cy="1345283"/>
          </a:xfrm>
        </p:spPr>
        <p:txBody>
          <a:bodyPr>
            <a:normAutofit/>
          </a:bodyPr>
          <a:lstStyle/>
          <a:p>
            <a:r>
              <a:rPr lang="en-US" dirty="0"/>
              <a:t>Ebook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B15AF8B-7F7B-4409-9C62-383C2847F43A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C3EA07-8EAE-8DDB-B597-695B088B0BED}"/>
              </a:ext>
            </a:extLst>
          </p:cNvPr>
          <p:cNvSpPr txBox="1">
            <a:spLocks/>
          </p:cNvSpPr>
          <p:nvPr/>
        </p:nvSpPr>
        <p:spPr>
          <a:xfrm>
            <a:off x="306265" y="1445430"/>
            <a:ext cx="9729833" cy="76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To KDP Select or Not to </a:t>
            </a:r>
            <a:r>
              <a:rPr lang="en-US" sz="3600" b="1" dirty="0">
                <a:solidFill>
                  <a:schemeClr val="tx1"/>
                </a:solidFill>
              </a:rPr>
              <a:t>KD</a:t>
            </a:r>
            <a:r>
              <a:rPr lang="en-US" sz="3600" b="1" dirty="0">
                <a:solidFill>
                  <a:schemeClr val="bg2"/>
                </a:solidFill>
              </a:rPr>
              <a:t>P Select?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7F44DB-98C3-BA2E-803E-88FD7FC65D02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EE2EDA-CEA7-DBA2-35E9-A3F0ED70F67B}"/>
              </a:ext>
            </a:extLst>
          </p:cNvPr>
          <p:cNvSpPr txBox="1">
            <a:spLocks/>
          </p:cNvSpPr>
          <p:nvPr/>
        </p:nvSpPr>
        <p:spPr>
          <a:xfrm>
            <a:off x="306265" y="2040672"/>
            <a:ext cx="5789735" cy="4415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Select makes ebook exclusive to Amazon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Can enroll in Kindle Unlimited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90-day lock-in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Does not affect availability of print books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Ingram Spark can get </a:t>
            </a:r>
            <a:r>
              <a:rPr lang="en-US" sz="2800" dirty="0" err="1">
                <a:solidFill>
                  <a:schemeClr val="tx1"/>
                </a:solidFill>
              </a:rPr>
              <a:t>ebooks</a:t>
            </a:r>
            <a:r>
              <a:rPr lang="en-US" sz="2800" dirty="0">
                <a:solidFill>
                  <a:schemeClr val="tx1"/>
                </a:solidFill>
              </a:rPr>
              <a:t> into libraries, Kobo, Apple Books, etc.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3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3BB36-5880-2464-BF99-75817C09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miling with a microphone&#10;&#10;AI-generated content may be incorrect.">
            <a:extLst>
              <a:ext uri="{FF2B5EF4-FFF2-40B4-BE49-F238E27FC236}">
                <a16:creationId xmlns:a16="http://schemas.microsoft.com/office/drawing/2014/main" id="{290CD895-DD51-D772-4A87-33E4C70C5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3887" y="946567"/>
            <a:ext cx="6292311" cy="4727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81581-BA56-2F81-5B1D-B75CCF259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3" y="22812"/>
            <a:ext cx="5163474" cy="1345283"/>
          </a:xfrm>
        </p:spPr>
        <p:txBody>
          <a:bodyPr>
            <a:normAutofit fontScale="90000"/>
          </a:bodyPr>
          <a:lstStyle/>
          <a:p>
            <a:r>
              <a:rPr lang="en-US" dirty="0"/>
              <a:t>Audiobook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1D31BD9-3574-AE69-8878-9260CD7F405D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6EFD0CA-88AC-12D0-9D44-A892AAA7B443}"/>
              </a:ext>
            </a:extLst>
          </p:cNvPr>
          <p:cNvSpPr txBox="1">
            <a:spLocks/>
          </p:cNvSpPr>
          <p:nvPr/>
        </p:nvSpPr>
        <p:spPr>
          <a:xfrm>
            <a:off x="227470" y="4090963"/>
            <a:ext cx="5789735" cy="582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Distribution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BFFCA2-7141-CC8F-4FA0-0E6FA4CF5EB1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09F70B-1AEF-0B56-FDDA-318336FABE5A}"/>
              </a:ext>
            </a:extLst>
          </p:cNvPr>
          <p:cNvSpPr txBox="1">
            <a:spLocks/>
          </p:cNvSpPr>
          <p:nvPr/>
        </p:nvSpPr>
        <p:spPr>
          <a:xfrm>
            <a:off x="227472" y="2062001"/>
            <a:ext cx="5789735" cy="624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Alternatives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9DAE98-8089-C9D0-E06A-3C4B2C548D8C}"/>
              </a:ext>
            </a:extLst>
          </p:cNvPr>
          <p:cNvSpPr txBox="1">
            <a:spLocks/>
          </p:cNvSpPr>
          <p:nvPr/>
        </p:nvSpPr>
        <p:spPr>
          <a:xfrm>
            <a:off x="227473" y="1445430"/>
            <a:ext cx="5789735" cy="597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Cost: $2000 - $4000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D47AB0-C82B-7E19-BE8B-6E7A0DA0A90D}"/>
              </a:ext>
            </a:extLst>
          </p:cNvPr>
          <p:cNvSpPr txBox="1">
            <a:spLocks/>
          </p:cNvSpPr>
          <p:nvPr/>
        </p:nvSpPr>
        <p:spPr>
          <a:xfrm>
            <a:off x="227471" y="3155214"/>
            <a:ext cx="5789735" cy="7364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Record it Yourself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10B04B-4CF1-21A3-432A-D74A6214DCC6}"/>
              </a:ext>
            </a:extLst>
          </p:cNvPr>
          <p:cNvSpPr txBox="1">
            <a:spLocks/>
          </p:cNvSpPr>
          <p:nvPr/>
        </p:nvSpPr>
        <p:spPr>
          <a:xfrm>
            <a:off x="227472" y="2664615"/>
            <a:ext cx="5789735" cy="624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Royalty Share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3C6193-DFE8-CAB7-67B4-2980A541B3CE}"/>
              </a:ext>
            </a:extLst>
          </p:cNvPr>
          <p:cNvSpPr txBox="1">
            <a:spLocks/>
          </p:cNvSpPr>
          <p:nvPr/>
        </p:nvSpPr>
        <p:spPr>
          <a:xfrm>
            <a:off x="227470" y="5296191"/>
            <a:ext cx="5789735" cy="624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Audible – 25% - 40%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A05C73-4C6D-2706-2B97-FD0B6FC8BADE}"/>
              </a:ext>
            </a:extLst>
          </p:cNvPr>
          <p:cNvSpPr txBox="1">
            <a:spLocks/>
          </p:cNvSpPr>
          <p:nvPr/>
        </p:nvSpPr>
        <p:spPr>
          <a:xfrm>
            <a:off x="227470" y="4674021"/>
            <a:ext cx="6117574" cy="624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</a:rPr>
              <a:t>Findaway</a:t>
            </a:r>
            <a:r>
              <a:rPr lang="en-US" sz="3600" dirty="0">
                <a:solidFill>
                  <a:schemeClr val="tx1"/>
                </a:solidFill>
              </a:rPr>
              <a:t>/Spotify – 80%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880BC2-05D5-AC6A-CCBA-4EC44B2AECFA}"/>
              </a:ext>
            </a:extLst>
          </p:cNvPr>
          <p:cNvSpPr txBox="1">
            <a:spLocks/>
          </p:cNvSpPr>
          <p:nvPr/>
        </p:nvSpPr>
        <p:spPr>
          <a:xfrm>
            <a:off x="7512566" y="6533550"/>
            <a:ext cx="5222127" cy="248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Photo: https://www.deborahreevesvoiceover.com/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0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5" grpId="0"/>
      <p:bldP spid="6" grpId="0"/>
      <p:bldP spid="8" grpId="0"/>
      <p:bldP spid="9" grpId="0"/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48DB-29A3-856B-22CC-680824A37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13BDF35-7F71-3380-6DED-2165B4A8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1" y="2741598"/>
            <a:ext cx="7741085" cy="3770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148ED-323B-B5D0-1099-66D247D9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127" y="100147"/>
            <a:ext cx="5182058" cy="1345283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5A1351-F6E6-0B53-4A2C-2A3CD966243A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B444ED1-8D78-8556-12EF-55FAFDBBF24B}"/>
              </a:ext>
            </a:extLst>
          </p:cNvPr>
          <p:cNvSpPr txBox="1">
            <a:spLocks/>
          </p:cNvSpPr>
          <p:nvPr/>
        </p:nvSpPr>
        <p:spPr>
          <a:xfrm>
            <a:off x="277259" y="3361077"/>
            <a:ext cx="5789735" cy="9447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Draft2Digital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(Same)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577400-B3C8-3ACE-10BC-838717C0356D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501256-8A47-7743-46CA-6F4D81558424}"/>
              </a:ext>
            </a:extLst>
          </p:cNvPr>
          <p:cNvSpPr txBox="1">
            <a:spLocks/>
          </p:cNvSpPr>
          <p:nvPr/>
        </p:nvSpPr>
        <p:spPr>
          <a:xfrm>
            <a:off x="6096000" y="6555266"/>
            <a:ext cx="5222127" cy="248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Screenshot: https://www.booksandtaps.com/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1C704A-BDF8-6EA9-9477-47D19B8E146C}"/>
              </a:ext>
            </a:extLst>
          </p:cNvPr>
          <p:cNvSpPr txBox="1">
            <a:spLocks/>
          </p:cNvSpPr>
          <p:nvPr/>
        </p:nvSpPr>
        <p:spPr>
          <a:xfrm>
            <a:off x="277258" y="1578905"/>
            <a:ext cx="5789735" cy="1832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Ingram Spark (All libraries &amp; Bookstores world-wide)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A00F63-27E5-C16A-5FE1-6FB2FCAE93A5}"/>
              </a:ext>
            </a:extLst>
          </p:cNvPr>
          <p:cNvSpPr txBox="1">
            <a:spLocks/>
          </p:cNvSpPr>
          <p:nvPr/>
        </p:nvSpPr>
        <p:spPr>
          <a:xfrm>
            <a:off x="306265" y="4721507"/>
            <a:ext cx="5789735" cy="9447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Amazon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(Sort of)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07D2-6388-969B-5464-923B0D75A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8F7B-9FE8-E0A9-DAF4-355DD8F9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16" y="51237"/>
            <a:ext cx="11240430" cy="1345283"/>
          </a:xfrm>
        </p:spPr>
        <p:txBody>
          <a:bodyPr>
            <a:normAutofit/>
          </a:bodyPr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63D636-9A59-5ADA-BC75-62FFA75C3037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41348F-90E3-0790-FA58-AB82A554C228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D498EA-F000-06B6-4B52-4970EA950F20}"/>
              </a:ext>
            </a:extLst>
          </p:cNvPr>
          <p:cNvSpPr txBox="1">
            <a:spLocks/>
          </p:cNvSpPr>
          <p:nvPr/>
        </p:nvSpPr>
        <p:spPr>
          <a:xfrm>
            <a:off x="613316" y="1396520"/>
            <a:ext cx="11240430" cy="50600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Before uploading to Ingram Spark and/or Amazon and/or Draft2Digital, you should have: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Short Description &amp; Long description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Formatted interior (.pdf)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Formatted ebook (.</a:t>
            </a:r>
            <a:r>
              <a:rPr lang="en-US" sz="3200" dirty="0" err="1"/>
              <a:t>epub</a:t>
            </a:r>
            <a:r>
              <a:rPr lang="en-US" sz="32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ISBNs assigned to each version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2-4 covers: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3200" dirty="0"/>
              <a:t>Paperback (using template(s))</a:t>
            </a: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en-US" sz="3200" dirty="0"/>
              <a:t>Spine art &amp; blurb on back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3200" dirty="0"/>
              <a:t>Ebook (with front cover image only)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3200" dirty="0"/>
              <a:t>Audiobook (1200x1200 pixel square version of front)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Checking Account Information (so you can get paid)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lvl="1"/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87680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FE52F-1F59-15EC-F766-7630D0783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BEDF-BD77-AB92-88F2-9007A465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16" y="51237"/>
            <a:ext cx="11240430" cy="1345283"/>
          </a:xfrm>
        </p:spPr>
        <p:txBody>
          <a:bodyPr>
            <a:normAutofit/>
          </a:bodyPr>
          <a:lstStyle/>
          <a:p>
            <a:r>
              <a:rPr lang="en-US" dirty="0"/>
              <a:t>Metadata!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8352F8-6610-E6F6-B13A-2F8AD519899E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D6B126-62F2-E310-8CD0-AFBF69CAA4D2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A21697-000D-35AC-A70E-A4BBB7106B3D}"/>
              </a:ext>
            </a:extLst>
          </p:cNvPr>
          <p:cNvSpPr txBox="1">
            <a:spLocks/>
          </p:cNvSpPr>
          <p:nvPr/>
        </p:nvSpPr>
        <p:spPr>
          <a:xfrm>
            <a:off x="197736" y="1251630"/>
            <a:ext cx="11240430" cy="624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US" sz="3200" dirty="0"/>
              <a:t>Important bits: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lvl="1"/>
            <a:endParaRPr lang="en-US" sz="1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BB8E883-EB83-FB3B-EF61-D20ED47AB4F5}"/>
              </a:ext>
            </a:extLst>
          </p:cNvPr>
          <p:cNvSpPr txBox="1">
            <a:spLocks/>
          </p:cNvSpPr>
          <p:nvPr/>
        </p:nvSpPr>
        <p:spPr>
          <a:xfrm>
            <a:off x="197736" y="1830018"/>
            <a:ext cx="11240430" cy="1023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Pricing – may have to go back and forth between Bowker and Ingram-Spark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lvl="1"/>
            <a:endParaRPr lang="en-US" sz="1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E2E88B-5F3A-CD80-3A51-3E2E135C0BE6}"/>
              </a:ext>
            </a:extLst>
          </p:cNvPr>
          <p:cNvSpPr txBox="1">
            <a:spLocks/>
          </p:cNvSpPr>
          <p:nvPr/>
        </p:nvSpPr>
        <p:spPr>
          <a:xfrm>
            <a:off x="197736" y="2660903"/>
            <a:ext cx="11240430" cy="1109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Keywords – Make them up, look up other books, or use a tool like Publisher Rocket to find them</a:t>
            </a:r>
            <a:endParaRPr lang="en-US" sz="1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A131BA-4BCE-E912-0B95-F1E1B446DDEE}"/>
              </a:ext>
            </a:extLst>
          </p:cNvPr>
          <p:cNvSpPr txBox="1">
            <a:spLocks/>
          </p:cNvSpPr>
          <p:nvPr/>
        </p:nvSpPr>
        <p:spPr>
          <a:xfrm>
            <a:off x="197736" y="3578535"/>
            <a:ext cx="11240430" cy="11099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Published Date – Stores can do pre-orders immediately, but I-S won’t ship until this date</a:t>
            </a:r>
            <a:endParaRPr lang="en-US" sz="1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A30862D-44BB-0FCB-5FC4-513C93A97701}"/>
              </a:ext>
            </a:extLst>
          </p:cNvPr>
          <p:cNvSpPr txBox="1">
            <a:spLocks/>
          </p:cNvSpPr>
          <p:nvPr/>
        </p:nvSpPr>
        <p:spPr>
          <a:xfrm>
            <a:off x="197736" y="4496168"/>
            <a:ext cx="11240430" cy="102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Make it far enough in the future to have time for proofs, changes, and pre-sale marketing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lvl="1"/>
            <a:endParaRPr lang="en-US" sz="1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11F2D5C-920F-1297-BAC1-F5A45B095282}"/>
              </a:ext>
            </a:extLst>
          </p:cNvPr>
          <p:cNvSpPr txBox="1">
            <a:spLocks/>
          </p:cNvSpPr>
          <p:nvPr/>
        </p:nvSpPr>
        <p:spPr>
          <a:xfrm>
            <a:off x="197736" y="5382811"/>
            <a:ext cx="11240430" cy="11099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On-sale date – I-S will begin taking pre-orders on this date. Leave it blank if you want it available immediately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lvl="1"/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4643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A0B5F-DFCE-99E5-FE33-664BAC78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F0DB-610D-D7A6-BFF4-12EF623E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16" y="51237"/>
            <a:ext cx="11240430" cy="1345283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1BD785-C198-26C7-B347-F95A03273903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889EA7-4B3F-C745-B3E0-6D181B8B4241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3D22A9-1528-1F22-C161-A292022DFE10}"/>
              </a:ext>
            </a:extLst>
          </p:cNvPr>
          <p:cNvSpPr txBox="1">
            <a:spLocks/>
          </p:cNvSpPr>
          <p:nvPr/>
        </p:nvSpPr>
        <p:spPr>
          <a:xfrm>
            <a:off x="613316" y="1396520"/>
            <a:ext cx="11240430" cy="50600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Proofs! Digital &amp; Physical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ARC copies: email or use </a:t>
            </a:r>
            <a:r>
              <a:rPr lang="en-US" sz="3200" dirty="0" err="1"/>
              <a:t>BookFunnel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Getting the word 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Social Media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#bookstagram, #booksky, #booktok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Paid ads – Facebook, Amazon, Google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Interviews, podcasts, blogs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In-person events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/>
              <a:t>With other author or groups (NIWA!)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Panels &amp; Presentations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Contests (90-second pitch contest</a:t>
            </a:r>
          </a:p>
        </p:txBody>
      </p:sp>
    </p:spTree>
    <p:extLst>
      <p:ext uri="{BB962C8B-B14F-4D97-AF65-F5344CB8AC3E}">
        <p14:creationId xmlns:p14="http://schemas.microsoft.com/office/powerpoint/2010/main" val="35331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02B2E-4F33-E876-BD48-31BA2F20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6A17-2455-C3E3-F77C-F1E6C090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526" y="51237"/>
            <a:ext cx="6043962" cy="1345283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5298FD1-6B21-0000-3761-9BEDFBBF53BB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964542-EA20-EEE5-69D9-FE069F751903}"/>
              </a:ext>
            </a:extLst>
          </p:cNvPr>
          <p:cNvSpPr txBox="1">
            <a:spLocks/>
          </p:cNvSpPr>
          <p:nvPr/>
        </p:nvSpPr>
        <p:spPr>
          <a:xfrm>
            <a:off x="306265" y="1949985"/>
            <a:ext cx="11023373" cy="624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2CB6C4-A906-2DF0-3524-59FA8E587D35}"/>
              </a:ext>
            </a:extLst>
          </p:cNvPr>
          <p:cNvSpPr txBox="1">
            <a:spLocks/>
          </p:cNvSpPr>
          <p:nvPr/>
        </p:nvSpPr>
        <p:spPr>
          <a:xfrm>
            <a:off x="613316" y="2442116"/>
            <a:ext cx="11240430" cy="40144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r>
              <a:rPr lang="en-US" sz="2800" dirty="0"/>
              <a:t>Follow Pat online: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https://pluther.us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https://www.facebook.com/PatLuthertheWriter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https://www.instagram.com/plutherus/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https://bsky.app/profile/plutherus.bsky.social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YouTube: </a:t>
            </a:r>
            <a:r>
              <a:rPr lang="en-US" sz="2800" dirty="0" err="1"/>
              <a:t>plutherus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Newsletter! (Sign up on website or here)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lvl="1"/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41688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7E42-C974-70F6-C415-22AEFCBD7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self-publish?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8D157-856E-D155-8E80-3819A7A26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2252546"/>
            <a:ext cx="4206240" cy="657922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Control</a:t>
            </a:r>
          </a:p>
        </p:txBody>
      </p:sp>
      <p:pic>
        <p:nvPicPr>
          <p:cNvPr id="6" name="Picture Placeholder 5" descr="Person using vintage typewriter">
            <a:extLst>
              <a:ext uri="{FF2B5EF4-FFF2-40B4-BE49-F238E27FC236}">
                <a16:creationId xmlns:a16="http://schemas.microsoft.com/office/drawing/2014/main" id="{7B09D543-3FCA-FCE5-BD8C-DC9CF76D6A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16167"/>
          <a:stretch>
            <a:fillRect/>
          </a:stretch>
        </p:blipFill>
        <p:spPr/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C742120-A461-1BF0-C1CF-F62348EE064F}"/>
              </a:ext>
            </a:extLst>
          </p:cNvPr>
          <p:cNvSpPr txBox="1">
            <a:spLocks/>
          </p:cNvSpPr>
          <p:nvPr/>
        </p:nvSpPr>
        <p:spPr>
          <a:xfrm>
            <a:off x="7269480" y="2910468"/>
            <a:ext cx="4206240" cy="657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Speed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DD56B34-FDFC-546C-2D32-419C10D3AB14}"/>
              </a:ext>
            </a:extLst>
          </p:cNvPr>
          <p:cNvSpPr txBox="1">
            <a:spLocks/>
          </p:cNvSpPr>
          <p:nvPr/>
        </p:nvSpPr>
        <p:spPr>
          <a:xfrm>
            <a:off x="7269480" y="3568390"/>
            <a:ext cx="4206240" cy="657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Profit</a:t>
            </a:r>
          </a:p>
        </p:txBody>
      </p:sp>
    </p:spTree>
    <p:extLst>
      <p:ext uri="{BB962C8B-B14F-4D97-AF65-F5344CB8AC3E}">
        <p14:creationId xmlns:p14="http://schemas.microsoft.com/office/powerpoint/2010/main" val="196887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6DB98-9BEE-16AA-DC8B-BBDBFB63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A98F0EEF-EEC3-E0E4-5752-84C3C41F9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6" y="2025651"/>
            <a:ext cx="8653463" cy="449263"/>
          </a:xfrm>
          <a:prstGeom prst="rect">
            <a:avLst/>
          </a:prstGeom>
          <a:solidFill>
            <a:srgbClr val="E1D5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ADDAAEAD-5E62-8A63-E917-561DDEFC14C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14338" y="1633538"/>
            <a:ext cx="113633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5D0665-287A-858F-2D6A-D6931DB57972}"/>
              </a:ext>
            </a:extLst>
          </p:cNvPr>
          <p:cNvGrpSpPr/>
          <p:nvPr/>
        </p:nvGrpSpPr>
        <p:grpSpPr>
          <a:xfrm>
            <a:off x="512763" y="2025651"/>
            <a:ext cx="11239501" cy="449263"/>
            <a:chOff x="512763" y="2025651"/>
            <a:chExt cx="11239501" cy="449263"/>
          </a:xfrm>
        </p:grpSpPr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4CE9E97C-28AB-705A-2EEF-AF4A68C0E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2025651"/>
              <a:ext cx="13382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6D701A80-F82E-174C-7E0F-5775446ED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2025651"/>
              <a:ext cx="13382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57">
              <a:extLst>
                <a:ext uri="{FF2B5EF4-FFF2-40B4-BE49-F238E27FC236}">
                  <a16:creationId xmlns:a16="http://schemas.microsoft.com/office/drawing/2014/main" id="{1BE6F7FD-FC79-ADDF-F21B-F6B58A49F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3" y="2066926"/>
              <a:ext cx="13176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131313"/>
                  </a:solidFill>
                  <a:effectLst/>
                  <a:latin typeface="Neue Haas Grotesk Text Pro" panose="020B0504020202020204" pitchFamily="34" charset="0"/>
                </a:rPr>
                <a:t>Write Book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7CBBF0-5C9A-6941-F45E-55BF3B75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04" y="356622"/>
            <a:ext cx="9240191" cy="1276712"/>
          </a:xfrm>
        </p:spPr>
        <p:txBody>
          <a:bodyPr anchor="b">
            <a:normAutofit/>
          </a:bodyPr>
          <a:lstStyle/>
          <a:p>
            <a:r>
              <a:rPr lang="en-US" dirty="0"/>
              <a:t>Roles in Publishing</a:t>
            </a:r>
          </a:p>
        </p:txBody>
      </p:sp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ACAFA3D3-0F2E-E58D-CE2B-48B5DADFC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5559" y="2020648"/>
            <a:ext cx="457682" cy="457682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EF642843-4C99-3E05-2E28-39E9B90C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6" y="1658938"/>
            <a:ext cx="8653463" cy="366713"/>
          </a:xfrm>
          <a:prstGeom prst="rect">
            <a:avLst/>
          </a:prstGeom>
          <a:solidFill>
            <a:srgbClr val="A57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175F5D7-1DC9-C123-53B1-F6D22D454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5738" y="1658938"/>
            <a:ext cx="1338263" cy="366713"/>
          </a:xfrm>
          <a:prstGeom prst="rect">
            <a:avLst/>
          </a:prstGeom>
          <a:solidFill>
            <a:srgbClr val="A57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1D7E46DC-8A32-33EB-8F2C-B72BE44FE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1" y="1658938"/>
            <a:ext cx="1338263" cy="366713"/>
          </a:xfrm>
          <a:prstGeom prst="rect">
            <a:avLst/>
          </a:prstGeom>
          <a:solidFill>
            <a:srgbClr val="A57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4BB23BD-0738-EFB5-1188-166536C0A07E}"/>
              </a:ext>
            </a:extLst>
          </p:cNvPr>
          <p:cNvGrpSpPr/>
          <p:nvPr/>
        </p:nvGrpSpPr>
        <p:grpSpPr>
          <a:xfrm>
            <a:off x="422276" y="2474913"/>
            <a:ext cx="11329988" cy="449263"/>
            <a:chOff x="422276" y="2474913"/>
            <a:chExt cx="11329988" cy="449263"/>
          </a:xfrm>
        </p:grpSpPr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37E4A2B6-1474-779C-B9E9-91C500F11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2474913"/>
              <a:ext cx="86534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6880B561-E734-EE4A-37B8-AF349684F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2474913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FB5D8ED5-BAAC-4BDF-A859-48AE4B7EC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2474913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D969896-47AD-B66A-5A76-494A12038115}"/>
              </a:ext>
            </a:extLst>
          </p:cNvPr>
          <p:cNvGrpSpPr/>
          <p:nvPr/>
        </p:nvGrpSpPr>
        <p:grpSpPr>
          <a:xfrm>
            <a:off x="422276" y="2924176"/>
            <a:ext cx="11329988" cy="450850"/>
            <a:chOff x="422276" y="2924176"/>
            <a:chExt cx="11329988" cy="450850"/>
          </a:xfrm>
        </p:grpSpPr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6A42BAC5-B2FA-FCD6-BA9C-D4093A268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2924176"/>
              <a:ext cx="8653463" cy="450850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5">
              <a:extLst>
                <a:ext uri="{FF2B5EF4-FFF2-40B4-BE49-F238E27FC236}">
                  <a16:creationId xmlns:a16="http://schemas.microsoft.com/office/drawing/2014/main" id="{8E80587D-6B9E-2A84-6E3B-71A7EF1BE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2924176"/>
              <a:ext cx="1338263" cy="450850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8E66B2D6-6FAF-4FF0-A507-71FA96860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2924176"/>
              <a:ext cx="1338263" cy="450850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1D1F9EF-B2B9-7654-CEDA-7990701260A5}"/>
              </a:ext>
            </a:extLst>
          </p:cNvPr>
          <p:cNvGrpSpPr/>
          <p:nvPr/>
        </p:nvGrpSpPr>
        <p:grpSpPr>
          <a:xfrm>
            <a:off x="422276" y="3375026"/>
            <a:ext cx="11329988" cy="449263"/>
            <a:chOff x="422276" y="3375026"/>
            <a:chExt cx="11329988" cy="449263"/>
          </a:xfrm>
        </p:grpSpPr>
        <p:sp>
          <p:nvSpPr>
            <p:cNvPr id="32" name="Rectangle 17">
              <a:extLst>
                <a:ext uri="{FF2B5EF4-FFF2-40B4-BE49-F238E27FC236}">
                  <a16:creationId xmlns:a16="http://schemas.microsoft.com/office/drawing/2014/main" id="{18B1B451-591F-EF69-A5CE-AD76130C0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3375026"/>
              <a:ext cx="86534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B60659AA-662A-BC4E-1EEE-6212E1741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3375026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3898EA55-5960-6C80-AD9D-FDE0CF45F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3375026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77C247D-6D6D-BFBA-DE77-C62BCEE06D07}"/>
              </a:ext>
            </a:extLst>
          </p:cNvPr>
          <p:cNvGrpSpPr/>
          <p:nvPr/>
        </p:nvGrpSpPr>
        <p:grpSpPr>
          <a:xfrm>
            <a:off x="422276" y="3824288"/>
            <a:ext cx="11329988" cy="449263"/>
            <a:chOff x="422276" y="3824288"/>
            <a:chExt cx="11329988" cy="449263"/>
          </a:xfrm>
        </p:grpSpPr>
        <p:sp>
          <p:nvSpPr>
            <p:cNvPr id="35" name="Rectangle 20">
              <a:extLst>
                <a:ext uri="{FF2B5EF4-FFF2-40B4-BE49-F238E27FC236}">
                  <a16:creationId xmlns:a16="http://schemas.microsoft.com/office/drawing/2014/main" id="{C7253FC3-4AED-547A-8974-6A094EC67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3824288"/>
              <a:ext cx="86534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929C7958-9DE5-1D81-3838-CEBB2D859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3824288"/>
              <a:ext cx="13382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F9CFD0FB-8833-BC8A-34BA-2F40E885A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3824288"/>
              <a:ext cx="13382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4DB41C6-00C6-8474-4A67-9805622E9E97}"/>
              </a:ext>
            </a:extLst>
          </p:cNvPr>
          <p:cNvGrpSpPr/>
          <p:nvPr/>
        </p:nvGrpSpPr>
        <p:grpSpPr>
          <a:xfrm>
            <a:off x="422276" y="4273551"/>
            <a:ext cx="11329988" cy="450850"/>
            <a:chOff x="422276" y="4273551"/>
            <a:chExt cx="11329988" cy="450850"/>
          </a:xfrm>
        </p:grpSpPr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55C4E459-03CB-C60A-F2F1-709493599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4273551"/>
              <a:ext cx="8653463" cy="450850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24">
              <a:extLst>
                <a:ext uri="{FF2B5EF4-FFF2-40B4-BE49-F238E27FC236}">
                  <a16:creationId xmlns:a16="http://schemas.microsoft.com/office/drawing/2014/main" id="{F3FA758D-5CED-2C55-B19B-F750BEDDC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4273551"/>
              <a:ext cx="1338263" cy="450850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0AE5B94A-8A3B-DCB3-0B88-534A9EDE6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4273551"/>
              <a:ext cx="1338263" cy="450850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6E7525-986D-889D-336E-460E674F7E2F}"/>
              </a:ext>
            </a:extLst>
          </p:cNvPr>
          <p:cNvGrpSpPr/>
          <p:nvPr/>
        </p:nvGrpSpPr>
        <p:grpSpPr>
          <a:xfrm>
            <a:off x="422276" y="4724401"/>
            <a:ext cx="11329988" cy="449263"/>
            <a:chOff x="422276" y="4724401"/>
            <a:chExt cx="11329988" cy="449263"/>
          </a:xfrm>
        </p:grpSpPr>
        <p:sp>
          <p:nvSpPr>
            <p:cNvPr id="41" name="Rectangle 26">
              <a:extLst>
                <a:ext uri="{FF2B5EF4-FFF2-40B4-BE49-F238E27FC236}">
                  <a16:creationId xmlns:a16="http://schemas.microsoft.com/office/drawing/2014/main" id="{5EEB6661-3806-7DA3-4524-24C3B30FB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4724401"/>
              <a:ext cx="86534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F9391E79-18EA-1BCC-93FC-7F7BEABF4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4724401"/>
              <a:ext cx="13382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EB892B2D-30A6-ED9A-EED5-E15B0E18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4724401"/>
              <a:ext cx="1338263" cy="449263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740108F-D3A1-511A-C9B1-D370F7526588}"/>
              </a:ext>
            </a:extLst>
          </p:cNvPr>
          <p:cNvGrpSpPr/>
          <p:nvPr/>
        </p:nvGrpSpPr>
        <p:grpSpPr>
          <a:xfrm>
            <a:off x="422276" y="5173663"/>
            <a:ext cx="11329988" cy="449263"/>
            <a:chOff x="422276" y="5173663"/>
            <a:chExt cx="11329988" cy="449263"/>
          </a:xfrm>
        </p:grpSpPr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46148955-E7FF-A6D2-8ADA-F66028AAC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5173663"/>
              <a:ext cx="86534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0">
              <a:extLst>
                <a:ext uri="{FF2B5EF4-FFF2-40B4-BE49-F238E27FC236}">
                  <a16:creationId xmlns:a16="http://schemas.microsoft.com/office/drawing/2014/main" id="{41D6A06B-1E2F-CC91-4C0C-E10E5CD3D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5173663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1">
              <a:extLst>
                <a:ext uri="{FF2B5EF4-FFF2-40B4-BE49-F238E27FC236}">
                  <a16:creationId xmlns:a16="http://schemas.microsoft.com/office/drawing/2014/main" id="{9AD76199-0DF7-1368-AC65-8CB98A7DA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5173663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8FB2E4D-C2CA-52DA-8680-6D88BDACBD4B}"/>
              </a:ext>
            </a:extLst>
          </p:cNvPr>
          <p:cNvGrpSpPr/>
          <p:nvPr/>
        </p:nvGrpSpPr>
        <p:grpSpPr>
          <a:xfrm>
            <a:off x="422276" y="5622926"/>
            <a:ext cx="11329988" cy="450850"/>
            <a:chOff x="422276" y="5622926"/>
            <a:chExt cx="11329988" cy="450850"/>
          </a:xfrm>
        </p:grpSpPr>
        <p:sp>
          <p:nvSpPr>
            <p:cNvPr id="47" name="Rectangle 32">
              <a:extLst>
                <a:ext uri="{FF2B5EF4-FFF2-40B4-BE49-F238E27FC236}">
                  <a16:creationId xmlns:a16="http://schemas.microsoft.com/office/drawing/2014/main" id="{6E99D576-A40B-008D-116B-C079FDF8B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5622926"/>
              <a:ext cx="8653463" cy="450850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33">
              <a:extLst>
                <a:ext uri="{FF2B5EF4-FFF2-40B4-BE49-F238E27FC236}">
                  <a16:creationId xmlns:a16="http://schemas.microsoft.com/office/drawing/2014/main" id="{692F74C0-64D8-E185-5E47-0B448E02A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5622926"/>
              <a:ext cx="1338263" cy="450850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34">
              <a:extLst>
                <a:ext uri="{FF2B5EF4-FFF2-40B4-BE49-F238E27FC236}">
                  <a16:creationId xmlns:a16="http://schemas.microsoft.com/office/drawing/2014/main" id="{C665B587-C5EA-33DB-4BE8-9E9B59878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5622926"/>
              <a:ext cx="1338263" cy="450850"/>
            </a:xfrm>
            <a:prstGeom prst="rect">
              <a:avLst/>
            </a:prstGeom>
            <a:solidFill>
              <a:srgbClr val="E1D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AF3FC18-CB5C-A776-9962-BDFE99946AF3}"/>
              </a:ext>
            </a:extLst>
          </p:cNvPr>
          <p:cNvGrpSpPr/>
          <p:nvPr/>
        </p:nvGrpSpPr>
        <p:grpSpPr>
          <a:xfrm>
            <a:off x="422276" y="6073776"/>
            <a:ext cx="11329988" cy="449263"/>
            <a:chOff x="422276" y="6073776"/>
            <a:chExt cx="11329988" cy="449263"/>
          </a:xfrm>
        </p:grpSpPr>
        <p:sp>
          <p:nvSpPr>
            <p:cNvPr id="50" name="Rectangle 35">
              <a:extLst>
                <a:ext uri="{FF2B5EF4-FFF2-40B4-BE49-F238E27FC236}">
                  <a16:creationId xmlns:a16="http://schemas.microsoft.com/office/drawing/2014/main" id="{2819D236-F142-2978-CB4B-989E49C67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6" y="6073776"/>
              <a:ext cx="86534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36">
              <a:extLst>
                <a:ext uri="{FF2B5EF4-FFF2-40B4-BE49-F238E27FC236}">
                  <a16:creationId xmlns:a16="http://schemas.microsoft.com/office/drawing/2014/main" id="{15EE595D-9691-8C8C-B0F3-DD0A763D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6073776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37">
              <a:extLst>
                <a:ext uri="{FF2B5EF4-FFF2-40B4-BE49-F238E27FC236}">
                  <a16:creationId xmlns:a16="http://schemas.microsoft.com/office/drawing/2014/main" id="{E85D6944-50D6-1F8A-0F55-2ABD5E0A6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1" y="6073776"/>
              <a:ext cx="1338263" cy="449263"/>
            </a:xfrm>
            <a:prstGeom prst="rect">
              <a:avLst/>
            </a:prstGeom>
            <a:solidFill>
              <a:srgbClr val="F0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Line 38">
            <a:extLst>
              <a:ext uri="{FF2B5EF4-FFF2-40B4-BE49-F238E27FC236}">
                <a16:creationId xmlns:a16="http://schemas.microsoft.com/office/drawing/2014/main" id="{2746499A-C204-4A5B-F6FA-7952E9261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75738" y="1652588"/>
            <a:ext cx="0" cy="4876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39">
            <a:extLst>
              <a:ext uri="{FF2B5EF4-FFF2-40B4-BE49-F238E27FC236}">
                <a16:creationId xmlns:a16="http://schemas.microsoft.com/office/drawing/2014/main" id="{56FA88E4-302D-4896-67FF-86E782583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4001" y="1652588"/>
            <a:ext cx="0" cy="4876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40">
            <a:extLst>
              <a:ext uri="{FF2B5EF4-FFF2-40B4-BE49-F238E27FC236}">
                <a16:creationId xmlns:a16="http://schemas.microsoft.com/office/drawing/2014/main" id="{CD6C9295-6117-445A-0A7D-D97AA363A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2025651"/>
            <a:ext cx="11344275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41">
            <a:extLst>
              <a:ext uri="{FF2B5EF4-FFF2-40B4-BE49-F238E27FC236}">
                <a16:creationId xmlns:a16="http://schemas.microsoft.com/office/drawing/2014/main" id="{3955B036-7F85-03E5-B820-F878019E8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2474913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42">
            <a:extLst>
              <a:ext uri="{FF2B5EF4-FFF2-40B4-BE49-F238E27FC236}">
                <a16:creationId xmlns:a16="http://schemas.microsoft.com/office/drawing/2014/main" id="{6785919E-5166-281F-A207-3710B9F5B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2924176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43">
            <a:extLst>
              <a:ext uri="{FF2B5EF4-FFF2-40B4-BE49-F238E27FC236}">
                <a16:creationId xmlns:a16="http://schemas.microsoft.com/office/drawing/2014/main" id="{922F1BD3-025A-BE56-01C8-82B17F3BC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3375026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44">
            <a:extLst>
              <a:ext uri="{FF2B5EF4-FFF2-40B4-BE49-F238E27FC236}">
                <a16:creationId xmlns:a16="http://schemas.microsoft.com/office/drawing/2014/main" id="{C9587A1A-99C5-7A84-6201-6456EC7094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3824288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45">
            <a:extLst>
              <a:ext uri="{FF2B5EF4-FFF2-40B4-BE49-F238E27FC236}">
                <a16:creationId xmlns:a16="http://schemas.microsoft.com/office/drawing/2014/main" id="{B1A3F36B-395E-5143-684E-179F5AE231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4273551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46">
            <a:extLst>
              <a:ext uri="{FF2B5EF4-FFF2-40B4-BE49-F238E27FC236}">
                <a16:creationId xmlns:a16="http://schemas.microsoft.com/office/drawing/2014/main" id="{0F3877CC-4648-56BC-44AC-B7CDFAA2E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4724401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47">
            <a:extLst>
              <a:ext uri="{FF2B5EF4-FFF2-40B4-BE49-F238E27FC236}">
                <a16:creationId xmlns:a16="http://schemas.microsoft.com/office/drawing/2014/main" id="{79A0F473-3AA7-61BC-B3E2-F0B7DA6F7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5173663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48">
            <a:extLst>
              <a:ext uri="{FF2B5EF4-FFF2-40B4-BE49-F238E27FC236}">
                <a16:creationId xmlns:a16="http://schemas.microsoft.com/office/drawing/2014/main" id="{913458F5-9F49-0FDD-E699-3052EA5F2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5622926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49">
            <a:extLst>
              <a:ext uri="{FF2B5EF4-FFF2-40B4-BE49-F238E27FC236}">
                <a16:creationId xmlns:a16="http://schemas.microsoft.com/office/drawing/2014/main" id="{17168046-676A-60B7-7FC9-857DA92905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6073776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50">
            <a:extLst>
              <a:ext uri="{FF2B5EF4-FFF2-40B4-BE49-F238E27FC236}">
                <a16:creationId xmlns:a16="http://schemas.microsoft.com/office/drawing/2014/main" id="{04858909-C3B2-2354-817D-C61CAE3AB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688" y="1652588"/>
            <a:ext cx="0" cy="4876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51">
            <a:extLst>
              <a:ext uri="{FF2B5EF4-FFF2-40B4-BE49-F238E27FC236}">
                <a16:creationId xmlns:a16="http://schemas.microsoft.com/office/drawing/2014/main" id="{7BA70802-C36E-4104-3C48-A2BFCA7C99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52263" y="1652588"/>
            <a:ext cx="0" cy="4876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52">
            <a:extLst>
              <a:ext uri="{FF2B5EF4-FFF2-40B4-BE49-F238E27FC236}">
                <a16:creationId xmlns:a16="http://schemas.microsoft.com/office/drawing/2014/main" id="{4A08D53B-9687-1A4E-8F41-99500069B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1658938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53">
            <a:extLst>
              <a:ext uri="{FF2B5EF4-FFF2-40B4-BE49-F238E27FC236}">
                <a16:creationId xmlns:a16="http://schemas.microsoft.com/office/drawing/2014/main" id="{B581DB64-B009-B3C9-4020-69FFEF502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8" y="6523038"/>
            <a:ext cx="113442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54">
            <a:extLst>
              <a:ext uri="{FF2B5EF4-FFF2-40B4-BE49-F238E27FC236}">
                <a16:creationId xmlns:a16="http://schemas.microsoft.com/office/drawing/2014/main" id="{E297AC3F-569C-2F98-44EA-58BEB29E2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8463" y="1693863"/>
            <a:ext cx="11826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Neue Haas Grotesk Text Pro" panose="020B0504020202020204" pitchFamily="34" charset="0"/>
              </a:rPr>
              <a:t>Publisher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55">
            <a:extLst>
              <a:ext uri="{FF2B5EF4-FFF2-40B4-BE49-F238E27FC236}">
                <a16:creationId xmlns:a16="http://schemas.microsoft.com/office/drawing/2014/main" id="{37010D5B-DBA9-9C29-51A3-850887BA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1488" y="1693863"/>
            <a:ext cx="9017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Neue Haas Grotesk Text Pro" panose="020B0504020202020204" pitchFamily="34" charset="0"/>
              </a:rPr>
              <a:t>Author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56">
            <a:extLst>
              <a:ext uri="{FF2B5EF4-FFF2-40B4-BE49-F238E27FC236}">
                <a16:creationId xmlns:a16="http://schemas.microsoft.com/office/drawing/2014/main" id="{BA3B97A3-109B-BEE5-8CD1-0391466D6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693863"/>
            <a:ext cx="6381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Neue Haas Grotesk Text Pro" panose="020B0504020202020204" pitchFamily="34" charset="0"/>
              </a:rPr>
              <a:t>Role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58">
            <a:extLst>
              <a:ext uri="{FF2B5EF4-FFF2-40B4-BE49-F238E27FC236}">
                <a16:creationId xmlns:a16="http://schemas.microsoft.com/office/drawing/2014/main" id="{A4A57421-2FD6-CC73-8252-BA31EA03C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2514601"/>
            <a:ext cx="124777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Beta Read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59">
            <a:extLst>
              <a:ext uri="{FF2B5EF4-FFF2-40B4-BE49-F238E27FC236}">
                <a16:creationId xmlns:a16="http://schemas.microsoft.com/office/drawing/2014/main" id="{28251DFE-18C3-8CBD-9588-B6816673C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2967038"/>
            <a:ext cx="182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Sensitivity Read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0">
            <a:extLst>
              <a:ext uri="{FF2B5EF4-FFF2-40B4-BE49-F238E27FC236}">
                <a16:creationId xmlns:a16="http://schemas.microsoft.com/office/drawing/2014/main" id="{16E122AB-F265-A476-6562-92726E9C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3416301"/>
            <a:ext cx="8683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Editing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1">
            <a:extLst>
              <a:ext uri="{FF2B5EF4-FFF2-40B4-BE49-F238E27FC236}">
                <a16:creationId xmlns:a16="http://schemas.microsoft.com/office/drawing/2014/main" id="{E9545309-68FF-F6A9-EBD3-9D468661B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3865563"/>
            <a:ext cx="7715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Cover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2">
            <a:extLst>
              <a:ext uri="{FF2B5EF4-FFF2-40B4-BE49-F238E27FC236}">
                <a16:creationId xmlns:a16="http://schemas.microsoft.com/office/drawing/2014/main" id="{639F9845-69D9-7BCE-363B-BD8E7C40E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4316413"/>
            <a:ext cx="1300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Formatting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63">
            <a:extLst>
              <a:ext uri="{FF2B5EF4-FFF2-40B4-BE49-F238E27FC236}">
                <a16:creationId xmlns:a16="http://schemas.microsoft.com/office/drawing/2014/main" id="{EFE69A4D-FAE1-864D-C5CE-401693F6C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4765676"/>
            <a:ext cx="9445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Printing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64">
            <a:extLst>
              <a:ext uri="{FF2B5EF4-FFF2-40B4-BE49-F238E27FC236}">
                <a16:creationId xmlns:a16="http://schemas.microsoft.com/office/drawing/2014/main" id="{F73C6147-15B6-D2CC-E759-A46568C51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5214938"/>
            <a:ext cx="12763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Audiobook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65">
            <a:extLst>
              <a:ext uri="{FF2B5EF4-FFF2-40B4-BE49-F238E27FC236}">
                <a16:creationId xmlns:a16="http://schemas.microsoft.com/office/drawing/2014/main" id="{D68B09E8-2237-189C-0A3F-512DEF538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5665788"/>
            <a:ext cx="1349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Distribution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66">
            <a:extLst>
              <a:ext uri="{FF2B5EF4-FFF2-40B4-BE49-F238E27FC236}">
                <a16:creationId xmlns:a16="http://schemas.microsoft.com/office/drawing/2014/main" id="{9F6A4299-9EEC-A029-1DFD-DA61A4A29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6115051"/>
            <a:ext cx="12017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131313"/>
                </a:solidFill>
                <a:effectLst/>
                <a:latin typeface="Neue Haas Grotesk Text Pro" panose="020B0504020202020204" pitchFamily="34" charset="0"/>
              </a:rPr>
              <a:t>Marketing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4" name="Graphic 93" descr="Checkmark with solid fill">
            <a:extLst>
              <a:ext uri="{FF2B5EF4-FFF2-40B4-BE49-F238E27FC236}">
                <a16:creationId xmlns:a16="http://schemas.microsoft.com/office/drawing/2014/main" id="{D374935D-F456-3173-CAFB-C73D5D159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5559" y="2493962"/>
            <a:ext cx="457682" cy="457682"/>
          </a:xfrm>
          <a:prstGeom prst="rect">
            <a:avLst/>
          </a:prstGeom>
        </p:spPr>
      </p:pic>
      <p:pic>
        <p:nvPicPr>
          <p:cNvPr id="95" name="Graphic 94" descr="Checkmark with solid fill">
            <a:extLst>
              <a:ext uri="{FF2B5EF4-FFF2-40B4-BE49-F238E27FC236}">
                <a16:creationId xmlns:a16="http://schemas.microsoft.com/office/drawing/2014/main" id="{DB2A7A93-551A-9170-6293-CBBF90670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5559" y="2934494"/>
            <a:ext cx="457682" cy="457682"/>
          </a:xfrm>
          <a:prstGeom prst="rect">
            <a:avLst/>
          </a:prstGeom>
        </p:spPr>
      </p:pic>
      <p:pic>
        <p:nvPicPr>
          <p:cNvPr id="96" name="Graphic 95" descr="Checkmark with solid fill">
            <a:extLst>
              <a:ext uri="{FF2B5EF4-FFF2-40B4-BE49-F238E27FC236}">
                <a16:creationId xmlns:a16="http://schemas.microsoft.com/office/drawing/2014/main" id="{56D7E103-B793-ED9E-886D-95DF5F80B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4761" y="2971318"/>
            <a:ext cx="457682" cy="457682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4F8C87D-0D9B-2A50-C7EA-FCC5166A3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412" y="3375027"/>
            <a:ext cx="457682" cy="457682"/>
          </a:xfrm>
          <a:prstGeom prst="rect">
            <a:avLst/>
          </a:prstGeom>
        </p:spPr>
      </p:pic>
      <p:pic>
        <p:nvPicPr>
          <p:cNvPr id="98" name="Graphic 97" descr="Checkmark with solid fill">
            <a:extLst>
              <a:ext uri="{FF2B5EF4-FFF2-40B4-BE49-F238E27FC236}">
                <a16:creationId xmlns:a16="http://schemas.microsoft.com/office/drawing/2014/main" id="{EEE90591-7A26-BB44-FA2C-C64F6BDAF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9524" y="3773008"/>
            <a:ext cx="457682" cy="457682"/>
          </a:xfrm>
          <a:prstGeom prst="rect">
            <a:avLst/>
          </a:prstGeom>
        </p:spPr>
      </p:pic>
      <p:pic>
        <p:nvPicPr>
          <p:cNvPr id="99" name="Graphic 98" descr="Checkmark with solid fill">
            <a:extLst>
              <a:ext uri="{FF2B5EF4-FFF2-40B4-BE49-F238E27FC236}">
                <a16:creationId xmlns:a16="http://schemas.microsoft.com/office/drawing/2014/main" id="{39AD144B-CEF2-35AD-2ED6-C6B0E61B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9524" y="4254020"/>
            <a:ext cx="457682" cy="457682"/>
          </a:xfrm>
          <a:prstGeom prst="rect">
            <a:avLst/>
          </a:prstGeom>
        </p:spPr>
      </p:pic>
      <p:pic>
        <p:nvPicPr>
          <p:cNvPr id="100" name="Graphic 99" descr="Checkmark with solid fill">
            <a:extLst>
              <a:ext uri="{FF2B5EF4-FFF2-40B4-BE49-F238E27FC236}">
                <a16:creationId xmlns:a16="http://schemas.microsoft.com/office/drawing/2014/main" id="{B3C84335-2966-080F-9AFD-C63092727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412" y="4694862"/>
            <a:ext cx="457682" cy="457682"/>
          </a:xfrm>
          <a:prstGeom prst="rect">
            <a:avLst/>
          </a:prstGeom>
        </p:spPr>
      </p:pic>
      <p:pic>
        <p:nvPicPr>
          <p:cNvPr id="101" name="Graphic 100" descr="Checkmark with solid fill">
            <a:extLst>
              <a:ext uri="{FF2B5EF4-FFF2-40B4-BE49-F238E27FC236}">
                <a16:creationId xmlns:a16="http://schemas.microsoft.com/office/drawing/2014/main" id="{1C56D043-95CD-E64E-C7FA-E8874B11B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8412" y="5153578"/>
            <a:ext cx="457682" cy="457682"/>
          </a:xfrm>
          <a:prstGeom prst="rect">
            <a:avLst/>
          </a:prstGeom>
        </p:spPr>
      </p:pic>
      <p:pic>
        <p:nvPicPr>
          <p:cNvPr id="102" name="Graphic 101" descr="Checkmark with solid fill">
            <a:extLst>
              <a:ext uri="{FF2B5EF4-FFF2-40B4-BE49-F238E27FC236}">
                <a16:creationId xmlns:a16="http://schemas.microsoft.com/office/drawing/2014/main" id="{83E5C95C-66AD-6EC4-1D0F-E911E81E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2063" y="5578788"/>
            <a:ext cx="457682" cy="457682"/>
          </a:xfrm>
          <a:prstGeom prst="rect">
            <a:avLst/>
          </a:prstGeom>
        </p:spPr>
      </p:pic>
      <p:pic>
        <p:nvPicPr>
          <p:cNvPr id="103" name="Graphic 102" descr="Checkmark with solid fill">
            <a:extLst>
              <a:ext uri="{FF2B5EF4-FFF2-40B4-BE49-F238E27FC236}">
                <a16:creationId xmlns:a16="http://schemas.microsoft.com/office/drawing/2014/main" id="{84610BCA-805D-5AC8-4823-C2DB2162F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9481" y="6013046"/>
            <a:ext cx="457682" cy="457682"/>
          </a:xfrm>
          <a:prstGeom prst="rect">
            <a:avLst/>
          </a:prstGeom>
        </p:spPr>
      </p:pic>
      <p:pic>
        <p:nvPicPr>
          <p:cNvPr id="104" name="Graphic 103" descr="Checkmark with solid fill">
            <a:extLst>
              <a:ext uri="{FF2B5EF4-FFF2-40B4-BE49-F238E27FC236}">
                <a16:creationId xmlns:a16="http://schemas.microsoft.com/office/drawing/2014/main" id="{23DB1C9E-488C-B551-6316-681DD51AD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7793" y="6043696"/>
            <a:ext cx="457682" cy="4576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C6A62A79-1BD8-1052-B87E-FB0760D03C7E}"/>
                  </a:ext>
                </a:extLst>
              </p14:cNvPr>
              <p14:cNvContentPartPr/>
              <p14:nvPr/>
            </p14:nvContentPartPr>
            <p14:xfrm>
              <a:off x="55150" y="3331519"/>
              <a:ext cx="11689920" cy="27910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C6A62A79-1BD8-1052-B87E-FB0760D03C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50" y="3295519"/>
                <a:ext cx="11761560" cy="286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41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1CE2-C3EA-0687-B2AA-17FAEB71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83" y="156117"/>
            <a:ext cx="7772400" cy="1176900"/>
          </a:xfrm>
        </p:spPr>
        <p:txBody>
          <a:bodyPr>
            <a:normAutofit fontScale="90000"/>
          </a:bodyPr>
          <a:lstStyle/>
          <a:p>
            <a:r>
              <a:rPr lang="en-US" dirty="0"/>
              <a:t>Write the Book!</a:t>
            </a:r>
          </a:p>
        </p:txBody>
      </p:sp>
      <p:pic>
        <p:nvPicPr>
          <p:cNvPr id="6" name="Picture 5" descr="A cat lying on a bed with a pile of notebooks&#10;&#10;AI-generated content may be incorrect.">
            <a:extLst>
              <a:ext uri="{FF2B5EF4-FFF2-40B4-BE49-F238E27FC236}">
                <a16:creationId xmlns:a16="http://schemas.microsoft.com/office/drawing/2014/main" id="{C4E513AB-D611-5C59-3264-65DD21759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97" y="1248937"/>
            <a:ext cx="7478751" cy="56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5C474A2B-9D36-AEA3-FBCA-F58C590FB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90" y="194821"/>
            <a:ext cx="4721392" cy="6295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B3343-EE3F-B92A-63D4-B0AF10AB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345283"/>
          </a:xfrm>
        </p:spPr>
        <p:txBody>
          <a:bodyPr/>
          <a:lstStyle/>
          <a:p>
            <a:r>
              <a:rPr lang="en-US" dirty="0"/>
              <a:t>Beta Readers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CA0A07-7D7D-1A54-6974-8597080F56FB}"/>
              </a:ext>
            </a:extLst>
          </p:cNvPr>
          <p:cNvSpPr txBox="1">
            <a:spLocks/>
          </p:cNvSpPr>
          <p:nvPr/>
        </p:nvSpPr>
        <p:spPr>
          <a:xfrm>
            <a:off x="0" y="1721304"/>
            <a:ext cx="4837325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Expected costs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B57966-75CC-EF25-B66E-CCF253C2AA72}"/>
              </a:ext>
            </a:extLst>
          </p:cNvPr>
          <p:cNvSpPr txBox="1">
            <a:spLocks/>
          </p:cNvSpPr>
          <p:nvPr/>
        </p:nvSpPr>
        <p:spPr>
          <a:xfrm>
            <a:off x="8854921" y="1923423"/>
            <a:ext cx="4837325" cy="8363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Go cheap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E68E3B-9877-033F-BB89-10EEB737CF2D}"/>
              </a:ext>
            </a:extLst>
          </p:cNvPr>
          <p:cNvSpPr txBox="1">
            <a:spLocks/>
          </p:cNvSpPr>
          <p:nvPr/>
        </p:nvSpPr>
        <p:spPr>
          <a:xfrm>
            <a:off x="85492" y="2716882"/>
            <a:ext cx="42486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Fiverr: $20-$500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Professionals: $100-$2,000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81DD81-05F7-D2AD-EC52-45DF1C37C31D}"/>
              </a:ext>
            </a:extLst>
          </p:cNvPr>
          <p:cNvSpPr txBox="1">
            <a:spLocks/>
          </p:cNvSpPr>
          <p:nvPr/>
        </p:nvSpPr>
        <p:spPr>
          <a:xfrm>
            <a:off x="8133120" y="4361063"/>
            <a:ext cx="4248615" cy="741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Random people from the internet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C82A8B-5EAC-C56A-F925-B0F8014DE536}"/>
              </a:ext>
            </a:extLst>
          </p:cNvPr>
          <p:cNvSpPr txBox="1">
            <a:spLocks/>
          </p:cNvSpPr>
          <p:nvPr/>
        </p:nvSpPr>
        <p:spPr>
          <a:xfrm>
            <a:off x="8133120" y="3823372"/>
            <a:ext cx="4248615" cy="4082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Critique group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808B3C-2C70-6B92-DE37-302290940E34}"/>
              </a:ext>
            </a:extLst>
          </p:cNvPr>
          <p:cNvSpPr txBox="1">
            <a:spLocks/>
          </p:cNvSpPr>
          <p:nvPr/>
        </p:nvSpPr>
        <p:spPr>
          <a:xfrm>
            <a:off x="8133120" y="3285681"/>
            <a:ext cx="4248615" cy="4082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Family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043EDB-8A4C-FCFE-A0FA-5AF19BEA60BA}"/>
              </a:ext>
            </a:extLst>
          </p:cNvPr>
          <p:cNvSpPr txBox="1">
            <a:spLocks/>
          </p:cNvSpPr>
          <p:nvPr/>
        </p:nvSpPr>
        <p:spPr>
          <a:xfrm>
            <a:off x="8133120" y="2768744"/>
            <a:ext cx="4248615" cy="387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378183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37CF-6722-C03B-204F-5A5CA1248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n and woman at clothing store counter">
            <a:extLst>
              <a:ext uri="{FF2B5EF4-FFF2-40B4-BE49-F238E27FC236}">
                <a16:creationId xmlns:a16="http://schemas.microsoft.com/office/drawing/2014/main" id="{3910B3AE-5166-FE2F-0F32-E555F4FFB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53" y="1164529"/>
            <a:ext cx="3761810" cy="2508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DBF0-2DF6-93BA-11C8-B81F501F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445083" cy="1345283"/>
          </a:xfrm>
        </p:spPr>
        <p:txBody>
          <a:bodyPr>
            <a:normAutofit/>
          </a:bodyPr>
          <a:lstStyle/>
          <a:p>
            <a:r>
              <a:rPr lang="en-US" dirty="0"/>
              <a:t>Sensitivity Readers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B60A40-6599-03C9-EDE0-BF4616DE1446}"/>
              </a:ext>
            </a:extLst>
          </p:cNvPr>
          <p:cNvSpPr txBox="1">
            <a:spLocks/>
          </p:cNvSpPr>
          <p:nvPr/>
        </p:nvSpPr>
        <p:spPr>
          <a:xfrm>
            <a:off x="198603" y="3773859"/>
            <a:ext cx="4837325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Expected costs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30CD92-36DD-C999-6134-A997D116B5B6}"/>
              </a:ext>
            </a:extLst>
          </p:cNvPr>
          <p:cNvSpPr txBox="1">
            <a:spLocks/>
          </p:cNvSpPr>
          <p:nvPr/>
        </p:nvSpPr>
        <p:spPr>
          <a:xfrm>
            <a:off x="8695832" y="1672622"/>
            <a:ext cx="3143045" cy="8363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Go cheap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8489BA-A67A-8790-A384-EE92963F423F}"/>
              </a:ext>
            </a:extLst>
          </p:cNvPr>
          <p:cNvSpPr txBox="1">
            <a:spLocks/>
          </p:cNvSpPr>
          <p:nvPr/>
        </p:nvSpPr>
        <p:spPr>
          <a:xfrm>
            <a:off x="198603" y="4668705"/>
            <a:ext cx="42486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$200-$1,000, usually.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370332-919F-B504-BB8D-817946A443B3}"/>
              </a:ext>
            </a:extLst>
          </p:cNvPr>
          <p:cNvSpPr txBox="1">
            <a:spLocks/>
          </p:cNvSpPr>
          <p:nvPr/>
        </p:nvSpPr>
        <p:spPr>
          <a:xfrm>
            <a:off x="8143048" y="2518466"/>
            <a:ext cx="4248615" cy="155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Find someone from the culture/group you’re representing and ask nicely.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7A40C8-F852-DC77-1198-2363B0DA08FE}"/>
              </a:ext>
            </a:extLst>
          </p:cNvPr>
          <p:cNvSpPr txBox="1">
            <a:spLocks/>
          </p:cNvSpPr>
          <p:nvPr/>
        </p:nvSpPr>
        <p:spPr>
          <a:xfrm>
            <a:off x="8143048" y="4529341"/>
            <a:ext cx="4248615" cy="957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Web sites like writingwithcolor.com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B0882-3202-B096-4034-AFE6706920C3}"/>
              </a:ext>
            </a:extLst>
          </p:cNvPr>
          <p:cNvSpPr txBox="1">
            <a:spLocks/>
          </p:cNvSpPr>
          <p:nvPr/>
        </p:nvSpPr>
        <p:spPr>
          <a:xfrm>
            <a:off x="8138531" y="3932777"/>
            <a:ext cx="2678152" cy="596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Offer a trade.</a:t>
            </a:r>
          </a:p>
        </p:txBody>
      </p:sp>
    </p:spTree>
    <p:extLst>
      <p:ext uri="{BB962C8B-B14F-4D97-AF65-F5344CB8AC3E}">
        <p14:creationId xmlns:p14="http://schemas.microsoft.com/office/powerpoint/2010/main" val="32843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90F4C-9209-04EB-9CA5-3E55B84AF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548F-2A6F-52C6-2605-05235038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069" y="-47540"/>
            <a:ext cx="4092498" cy="1345283"/>
          </a:xfrm>
        </p:spPr>
        <p:txBody>
          <a:bodyPr>
            <a:normAutofit/>
          </a:bodyPr>
          <a:lstStyle/>
          <a:p>
            <a:r>
              <a:rPr lang="en-US" dirty="0"/>
              <a:t>Editing!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D175E1-A0F4-AC38-06E2-E094859804EF}"/>
              </a:ext>
            </a:extLst>
          </p:cNvPr>
          <p:cNvSpPr txBox="1">
            <a:spLocks/>
          </p:cNvSpPr>
          <p:nvPr/>
        </p:nvSpPr>
        <p:spPr>
          <a:xfrm>
            <a:off x="432779" y="1364080"/>
            <a:ext cx="1708256" cy="7036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Type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573141-6031-D7BC-731C-CD8B0025581D}"/>
              </a:ext>
            </a:extLst>
          </p:cNvPr>
          <p:cNvSpPr txBox="1">
            <a:spLocks/>
          </p:cNvSpPr>
          <p:nvPr/>
        </p:nvSpPr>
        <p:spPr>
          <a:xfrm>
            <a:off x="7945977" y="1231405"/>
            <a:ext cx="3143045" cy="8363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Go cheap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3603DC-48DC-35A1-6721-CC86D1A74C5E}"/>
              </a:ext>
            </a:extLst>
          </p:cNvPr>
          <p:cNvSpPr txBox="1">
            <a:spLocks/>
          </p:cNvSpPr>
          <p:nvPr/>
        </p:nvSpPr>
        <p:spPr>
          <a:xfrm>
            <a:off x="544291" y="2345112"/>
            <a:ext cx="2031642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Development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60C8AD-0688-6159-C8B9-12BFB85A4EE8}"/>
              </a:ext>
            </a:extLst>
          </p:cNvPr>
          <p:cNvSpPr txBox="1">
            <a:spLocks/>
          </p:cNvSpPr>
          <p:nvPr/>
        </p:nvSpPr>
        <p:spPr>
          <a:xfrm>
            <a:off x="3911826" y="1231405"/>
            <a:ext cx="3143045" cy="8363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How Much?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31E62E-C7B9-0B99-119D-E95757FF320E}"/>
              </a:ext>
            </a:extLst>
          </p:cNvPr>
          <p:cNvSpPr txBox="1">
            <a:spLocks/>
          </p:cNvSpPr>
          <p:nvPr/>
        </p:nvSpPr>
        <p:spPr>
          <a:xfrm>
            <a:off x="544291" y="3692765"/>
            <a:ext cx="2031642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Line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0E9407-AB85-54E7-FB7A-CBE16A983E5F}"/>
              </a:ext>
            </a:extLst>
          </p:cNvPr>
          <p:cNvSpPr txBox="1">
            <a:spLocks/>
          </p:cNvSpPr>
          <p:nvPr/>
        </p:nvSpPr>
        <p:spPr>
          <a:xfrm>
            <a:off x="544290" y="4132968"/>
            <a:ext cx="2031642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Copy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B75F31-6FBD-B749-4CFD-0EE7EE8CF57E}"/>
              </a:ext>
            </a:extLst>
          </p:cNvPr>
          <p:cNvSpPr txBox="1">
            <a:spLocks/>
          </p:cNvSpPr>
          <p:nvPr/>
        </p:nvSpPr>
        <p:spPr>
          <a:xfrm>
            <a:off x="432779" y="5922621"/>
            <a:ext cx="2031642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Proofreader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61328B-9836-4092-FEEF-43474312B4A1}"/>
              </a:ext>
            </a:extLst>
          </p:cNvPr>
          <p:cNvSpPr txBox="1">
            <a:spLocks/>
          </p:cNvSpPr>
          <p:nvPr/>
        </p:nvSpPr>
        <p:spPr>
          <a:xfrm>
            <a:off x="3911827" y="2345112"/>
            <a:ext cx="2700846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$3,000 - $4,000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3D1930-A7C3-7C71-07A3-FD8B58EAF5B4}"/>
              </a:ext>
            </a:extLst>
          </p:cNvPr>
          <p:cNvSpPr txBox="1">
            <a:spLocks/>
          </p:cNvSpPr>
          <p:nvPr/>
        </p:nvSpPr>
        <p:spPr>
          <a:xfrm>
            <a:off x="3911827" y="3692765"/>
            <a:ext cx="2700846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$2,500 - $4,000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8D29A0-560E-D3BA-0586-2FF4E3ACF355}"/>
              </a:ext>
            </a:extLst>
          </p:cNvPr>
          <p:cNvSpPr txBox="1">
            <a:spLocks/>
          </p:cNvSpPr>
          <p:nvPr/>
        </p:nvSpPr>
        <p:spPr>
          <a:xfrm>
            <a:off x="3911826" y="4157856"/>
            <a:ext cx="2700846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$2,000 - $3,000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7CAD17-EA45-89DB-2157-8195A465ACE6}"/>
              </a:ext>
            </a:extLst>
          </p:cNvPr>
          <p:cNvSpPr txBox="1">
            <a:spLocks/>
          </p:cNvSpPr>
          <p:nvPr/>
        </p:nvSpPr>
        <p:spPr>
          <a:xfrm>
            <a:off x="3911826" y="5970600"/>
            <a:ext cx="2700846" cy="475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$1,200 - $2,000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080AB26-3FAC-A166-778D-A3D90C99CA97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899CA4A-DAA8-D5BD-766F-07E4DC048575}"/>
              </a:ext>
            </a:extLst>
          </p:cNvPr>
          <p:cNvSpPr txBox="1">
            <a:spLocks/>
          </p:cNvSpPr>
          <p:nvPr/>
        </p:nvSpPr>
        <p:spPr>
          <a:xfrm>
            <a:off x="7948568" y="2059858"/>
            <a:ext cx="3913280" cy="131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Alpha Readers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Discussions with Friends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Writing Workshops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Critique Groups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7B5C044-58F2-54CE-4493-5BCDFEBFD4A5}"/>
              </a:ext>
            </a:extLst>
          </p:cNvPr>
          <p:cNvSpPr txBox="1">
            <a:spLocks/>
          </p:cNvSpPr>
          <p:nvPr/>
        </p:nvSpPr>
        <p:spPr>
          <a:xfrm>
            <a:off x="7948569" y="3555311"/>
            <a:ext cx="3913279" cy="2256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Fiverr (be careful!)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Combine Line &amp; Copy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Word, Google, LibreOffice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Text-to-voice and/or read out loud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ProWritingAid</a:t>
            </a:r>
            <a:r>
              <a:rPr lang="en-US" sz="1600" dirty="0"/>
              <a:t>, </a:t>
            </a:r>
            <a:r>
              <a:rPr lang="en-US" sz="1600" dirty="0" err="1"/>
              <a:t>AutoCrit</a:t>
            </a:r>
            <a:r>
              <a:rPr lang="en-US" sz="1600" dirty="0"/>
              <a:t>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Friends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1A59080-A9ED-3C95-B7B5-EF8E6123F0EB}"/>
              </a:ext>
            </a:extLst>
          </p:cNvPr>
          <p:cNvSpPr txBox="1">
            <a:spLocks/>
          </p:cNvSpPr>
          <p:nvPr/>
        </p:nvSpPr>
        <p:spPr>
          <a:xfrm>
            <a:off x="7945977" y="5811582"/>
            <a:ext cx="3694771" cy="836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Software Tools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Do it yourself!</a:t>
            </a:r>
          </a:p>
        </p:txBody>
      </p:sp>
    </p:spTree>
    <p:extLst>
      <p:ext uri="{BB962C8B-B14F-4D97-AF65-F5344CB8AC3E}">
        <p14:creationId xmlns:p14="http://schemas.microsoft.com/office/powerpoint/2010/main" val="10042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C17E-305D-2BDE-E4AF-54555AAC8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9DB2D3-6A3A-43F0-C292-5BA8C679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37" y="2188338"/>
            <a:ext cx="7779363" cy="446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45E15-1F78-A073-3828-86B84593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044" y="-47540"/>
            <a:ext cx="8664497" cy="13452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Formatting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BDAC94-B2A2-7F76-C8BD-B2CEA23CF3AC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38048C-0926-A90C-623C-822DCC285BD1}"/>
              </a:ext>
            </a:extLst>
          </p:cNvPr>
          <p:cNvSpPr txBox="1">
            <a:spLocks/>
          </p:cNvSpPr>
          <p:nvPr/>
        </p:nvSpPr>
        <p:spPr>
          <a:xfrm>
            <a:off x="457204" y="1111344"/>
            <a:ext cx="7318916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Fiverr, </a:t>
            </a:r>
            <a:r>
              <a:rPr lang="en-US" sz="3200" dirty="0" err="1">
                <a:solidFill>
                  <a:schemeClr val="bg1"/>
                </a:solidFill>
              </a:rPr>
              <a:t>Reedsy</a:t>
            </a:r>
            <a:r>
              <a:rPr lang="en-US" sz="3200" dirty="0">
                <a:solidFill>
                  <a:schemeClr val="bg1"/>
                </a:solidFill>
              </a:rPr>
              <a:t> - $50 - $250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2369F5-0224-0753-6278-BF3E4EA6F5BA}"/>
              </a:ext>
            </a:extLst>
          </p:cNvPr>
          <p:cNvSpPr txBox="1">
            <a:spLocks/>
          </p:cNvSpPr>
          <p:nvPr/>
        </p:nvSpPr>
        <p:spPr>
          <a:xfrm>
            <a:off x="457204" y="1960799"/>
            <a:ext cx="6006789" cy="6432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Vellum - $250 </a:t>
            </a:r>
          </a:p>
          <a:p>
            <a:r>
              <a:rPr lang="en-US" sz="2200" dirty="0">
                <a:solidFill>
                  <a:schemeClr val="bg1"/>
                </a:solidFill>
              </a:rPr>
              <a:t>(Mac only)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5FDD69-CA21-CC91-D549-052D54E29682}"/>
              </a:ext>
            </a:extLst>
          </p:cNvPr>
          <p:cNvSpPr txBox="1">
            <a:spLocks/>
          </p:cNvSpPr>
          <p:nvPr/>
        </p:nvSpPr>
        <p:spPr>
          <a:xfrm>
            <a:off x="457204" y="2564932"/>
            <a:ext cx="4765287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Atticus - $150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EC5651-033F-48F7-31AB-012437925C3C}"/>
              </a:ext>
            </a:extLst>
          </p:cNvPr>
          <p:cNvSpPr txBox="1">
            <a:spLocks/>
          </p:cNvSpPr>
          <p:nvPr/>
        </p:nvSpPr>
        <p:spPr>
          <a:xfrm>
            <a:off x="457204" y="3291726"/>
            <a:ext cx="5449225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bg1"/>
                </a:solidFill>
              </a:rPr>
              <a:t>InDesign - $23 - $35 </a:t>
            </a:r>
          </a:p>
          <a:p>
            <a:r>
              <a:rPr lang="en-US" sz="3200" dirty="0">
                <a:solidFill>
                  <a:schemeClr val="bg1"/>
                </a:solidFill>
              </a:rPr>
              <a:t>per month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F6F5FD-66CE-BCE9-4313-93D593644DE2}"/>
              </a:ext>
            </a:extLst>
          </p:cNvPr>
          <p:cNvSpPr txBox="1">
            <a:spLocks/>
          </p:cNvSpPr>
          <p:nvPr/>
        </p:nvSpPr>
        <p:spPr>
          <a:xfrm>
            <a:off x="457204" y="3929312"/>
            <a:ext cx="5449225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LibreOffice - Free</a:t>
            </a:r>
          </a:p>
        </p:txBody>
      </p:sp>
    </p:spTree>
    <p:extLst>
      <p:ext uri="{BB962C8B-B14F-4D97-AF65-F5344CB8AC3E}">
        <p14:creationId xmlns:p14="http://schemas.microsoft.com/office/powerpoint/2010/main" val="424353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AFC28-6B19-64C3-9822-BBCFBEB6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A1434B-C7D4-8C4C-57FD-F58CE64AC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87" y="2831571"/>
            <a:ext cx="8187114" cy="3877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ECA8C-CFF2-9EFC-C430-DE86C9F1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91" y="123397"/>
            <a:ext cx="3605953" cy="13452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ISBN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D67B99B-65CA-9FFA-D5CF-42A732552DA3}"/>
              </a:ext>
            </a:extLst>
          </p:cNvPr>
          <p:cNvSpPr txBox="1">
            <a:spLocks/>
          </p:cNvSpPr>
          <p:nvPr/>
        </p:nvSpPr>
        <p:spPr>
          <a:xfrm>
            <a:off x="8442940" y="2188337"/>
            <a:ext cx="2700846" cy="733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CAE2AF-7D55-5EEA-0412-CA71A95FD1BB}"/>
              </a:ext>
            </a:extLst>
          </p:cNvPr>
          <p:cNvSpPr txBox="1">
            <a:spLocks/>
          </p:cNvSpPr>
          <p:nvPr/>
        </p:nvSpPr>
        <p:spPr>
          <a:xfrm>
            <a:off x="591015" y="2188337"/>
            <a:ext cx="10671714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tx1"/>
                </a:solidFill>
              </a:rPr>
              <a:t>Purchased from Bowker (myidentifiers.com)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37A29-D0BC-7D36-BACB-EAE1CDC31845}"/>
              </a:ext>
            </a:extLst>
          </p:cNvPr>
          <p:cNvSpPr txBox="1">
            <a:spLocks/>
          </p:cNvSpPr>
          <p:nvPr/>
        </p:nvSpPr>
        <p:spPr>
          <a:xfrm>
            <a:off x="591015" y="2721986"/>
            <a:ext cx="6006789" cy="6432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$125 for one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ACD14F-E423-012C-57ED-38A6D3E07F29}"/>
              </a:ext>
            </a:extLst>
          </p:cNvPr>
          <p:cNvSpPr txBox="1">
            <a:spLocks/>
          </p:cNvSpPr>
          <p:nvPr/>
        </p:nvSpPr>
        <p:spPr>
          <a:xfrm>
            <a:off x="591015" y="3282484"/>
            <a:ext cx="4765287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$295 for ten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1730B8-154B-01BF-F41B-6DE657EC2628}"/>
              </a:ext>
            </a:extLst>
          </p:cNvPr>
          <p:cNvSpPr txBox="1">
            <a:spLocks/>
          </p:cNvSpPr>
          <p:nvPr/>
        </p:nvSpPr>
        <p:spPr>
          <a:xfrm>
            <a:off x="591015" y="3881114"/>
            <a:ext cx="5449225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$575 for 100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5F3B61-B258-E408-3D9A-8D0DA10FDC99}"/>
              </a:ext>
            </a:extLst>
          </p:cNvPr>
          <p:cNvSpPr txBox="1">
            <a:spLocks/>
          </p:cNvSpPr>
          <p:nvPr/>
        </p:nvSpPr>
        <p:spPr>
          <a:xfrm>
            <a:off x="591015" y="1199230"/>
            <a:ext cx="9913431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Need one for each format (Paperback, Hardcover, ebook, Audio)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E8E6AC-8247-0F63-E9BA-849E317E830E}"/>
              </a:ext>
            </a:extLst>
          </p:cNvPr>
          <p:cNvSpPr txBox="1">
            <a:spLocks/>
          </p:cNvSpPr>
          <p:nvPr/>
        </p:nvSpPr>
        <p:spPr>
          <a:xfrm>
            <a:off x="591015" y="1661292"/>
            <a:ext cx="9913431" cy="643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Can purchase them now and assign each later. They never expire.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297D3F-7BCB-93FB-0947-4378BFFADBA3}"/>
              </a:ext>
            </a:extLst>
          </p:cNvPr>
          <p:cNvSpPr txBox="1">
            <a:spLocks/>
          </p:cNvSpPr>
          <p:nvPr/>
        </p:nvSpPr>
        <p:spPr>
          <a:xfrm>
            <a:off x="282102" y="4524348"/>
            <a:ext cx="3505204" cy="524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Free Alternatives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A4EAB6-5361-0FDA-F1FB-FC78CEE635F4}"/>
              </a:ext>
            </a:extLst>
          </p:cNvPr>
          <p:cNvSpPr txBox="1">
            <a:spLocks/>
          </p:cNvSpPr>
          <p:nvPr/>
        </p:nvSpPr>
        <p:spPr>
          <a:xfrm>
            <a:off x="545349" y="5084846"/>
            <a:ext cx="3505204" cy="4115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Be Canadian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5A7621-B6EA-413B-A938-7F5A0F97E624}"/>
              </a:ext>
            </a:extLst>
          </p:cNvPr>
          <p:cNvSpPr txBox="1">
            <a:spLocks/>
          </p:cNvSpPr>
          <p:nvPr/>
        </p:nvSpPr>
        <p:spPr>
          <a:xfrm>
            <a:off x="545349" y="5207333"/>
            <a:ext cx="3505204" cy="18006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Ingram Spark and/or Amazon (with caveats)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7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18352</TotalTime>
  <Words>734</Words>
  <Application>Microsoft Office PowerPoint</Application>
  <PresentationFormat>Widescreen</PresentationFormat>
  <Paragraphs>172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Neue Haas Grotesk Text Pro</vt:lpstr>
      <vt:lpstr>Wingdings</vt:lpstr>
      <vt:lpstr>Dune</vt:lpstr>
      <vt:lpstr>Self-Publishing Checklist</vt:lpstr>
      <vt:lpstr>Why self-publish? </vt:lpstr>
      <vt:lpstr>Roles in Publishing</vt:lpstr>
      <vt:lpstr>Write the Book!</vt:lpstr>
      <vt:lpstr>Beta Readers</vt:lpstr>
      <vt:lpstr>Sensitivity Readers</vt:lpstr>
      <vt:lpstr>Editing!</vt:lpstr>
      <vt:lpstr>Formatting</vt:lpstr>
      <vt:lpstr>ISBN</vt:lpstr>
      <vt:lpstr>Fiverr</vt:lpstr>
      <vt:lpstr>Creating a Cover</vt:lpstr>
      <vt:lpstr>Printing</vt:lpstr>
      <vt:lpstr>Ebook</vt:lpstr>
      <vt:lpstr>Audiobook</vt:lpstr>
      <vt:lpstr>Distribution</vt:lpstr>
      <vt:lpstr>Putting it All Together</vt:lpstr>
      <vt:lpstr>Metadata!</vt:lpstr>
      <vt:lpstr>Miscellaneous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 Luther</dc:creator>
  <cp:lastModifiedBy>Pat Luther</cp:lastModifiedBy>
  <cp:revision>15</cp:revision>
  <dcterms:created xsi:type="dcterms:W3CDTF">2025-07-29T22:53:37Z</dcterms:created>
  <dcterms:modified xsi:type="dcterms:W3CDTF">2025-08-20T04:02:05Z</dcterms:modified>
</cp:coreProperties>
</file>